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82" r:id="rId2"/>
  </p:sldMasterIdLst>
  <p:notesMasterIdLst>
    <p:notesMasterId r:id="rId28"/>
  </p:notesMasterIdLst>
  <p:handoutMasterIdLst>
    <p:handoutMasterId r:id="rId29"/>
  </p:handoutMasterIdLst>
  <p:sldIdLst>
    <p:sldId id="445" r:id="rId3"/>
    <p:sldId id="503" r:id="rId4"/>
    <p:sldId id="505" r:id="rId5"/>
    <p:sldId id="507" r:id="rId6"/>
    <p:sldId id="509" r:id="rId7"/>
    <p:sldId id="495" r:id="rId8"/>
    <p:sldId id="476" r:id="rId9"/>
    <p:sldId id="402" r:id="rId10"/>
    <p:sldId id="453" r:id="rId11"/>
    <p:sldId id="494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17" r:id="rId20"/>
    <p:sldId id="508" r:id="rId21"/>
    <p:sldId id="512" r:id="rId22"/>
    <p:sldId id="513" r:id="rId23"/>
    <p:sldId id="514" r:id="rId24"/>
    <p:sldId id="516" r:id="rId25"/>
    <p:sldId id="491" r:id="rId26"/>
    <p:sldId id="457" r:id="rId27"/>
  </p:sldIdLst>
  <p:sldSz cx="9906000" cy="6858000" type="A4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6C6BC"/>
    <a:srgbClr val="00338D"/>
    <a:srgbClr val="EAEAEA"/>
    <a:srgbClr val="DDDDDD"/>
    <a:srgbClr val="0B0138"/>
    <a:srgbClr val="74A5C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07" autoAdjust="0"/>
    <p:restoredTop sz="89563" autoAdjust="0"/>
  </p:normalViewPr>
  <p:slideViewPr>
    <p:cSldViewPr snapToGrid="0">
      <p:cViewPr varScale="1">
        <p:scale>
          <a:sx n="65" d="100"/>
          <a:sy n="65" d="100"/>
        </p:scale>
        <p:origin x="1122" y="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3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3016" cy="55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5773" y="1"/>
            <a:ext cx="2933016" cy="55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88653"/>
            <a:ext cx="2933016" cy="55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5773" y="9388653"/>
            <a:ext cx="2933016" cy="55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0027BA7-D919-404A-87F8-A7342DA9B8A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777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0475" cy="55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313" y="1"/>
            <a:ext cx="2950475" cy="55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6913" y="776288"/>
            <a:ext cx="5414962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839" y="4749556"/>
            <a:ext cx="4993111" cy="441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8653"/>
            <a:ext cx="2950475" cy="55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313" y="9388653"/>
            <a:ext cx="2950475" cy="55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D5AC2834-B7F8-4097-A74C-037460DC703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6124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smtClean="0"/>
              <a:t>Hele mennesker - Livslang læring - Danning og utdanning - Skole og fritid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C2834-B7F8-4097-A74C-037460DC703A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104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Dialog</a:t>
            </a:r>
            <a:r>
              <a:rPr lang="nb-NO" baseline="0" dirty="0" smtClean="0"/>
              <a:t> og samarbeid – læring og mestring – trivsel og trygghet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C2834-B7F8-4097-A74C-037460DC703A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966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Samarbeid mellom hjem og skole er hjemlet i lov og forskrift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0C4D-E9E1-4EDD-BA70-C12A41C567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09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030B30-B7DB-46CA-A283-EED39448BE44}" type="slidenum">
              <a:rPr lang="nb-NO" smtClean="0">
                <a:latin typeface="Times" pitchFamily="18" charset="0"/>
              </a:rPr>
              <a:pPr>
                <a:defRPr/>
              </a:pPr>
              <a:t>8</a:t>
            </a:fld>
            <a:endParaRPr lang="nb-NO" smtClean="0">
              <a:latin typeface="Times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 smtClean="0">
                <a:latin typeface="Times" pitchFamily="18" charset="0"/>
              </a:rPr>
              <a:t>Ivar</a:t>
            </a:r>
          </a:p>
        </p:txBody>
      </p:sp>
    </p:spTree>
    <p:extLst>
      <p:ext uri="{BB962C8B-B14F-4D97-AF65-F5344CB8AC3E}">
        <p14:creationId xmlns:p14="http://schemas.microsoft.com/office/powerpoint/2010/main" val="3004258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AAA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C2834-B7F8-4097-A74C-037460DC703A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3926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03325" y="1343025"/>
            <a:ext cx="4440238" cy="3073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4590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03325" y="1343025"/>
            <a:ext cx="4440238" cy="3073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6526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03325" y="1343025"/>
            <a:ext cx="4440238" cy="3073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830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03325" y="1343025"/>
            <a:ext cx="4440238" cy="3073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385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4450"/>
            <a:ext cx="9906000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1"/>
          <p:cNvSpPr txBox="1">
            <a:spLocks noChangeAspect="1" noChangeArrowheads="1"/>
          </p:cNvSpPr>
          <p:nvPr/>
        </p:nvSpPr>
        <p:spPr bwMode="auto">
          <a:xfrm>
            <a:off x="1039813" y="233363"/>
            <a:ext cx="199866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dirty="0">
                <a:latin typeface="Times New Roman" pitchFamily="18" charset="0"/>
              </a:rPr>
              <a:t>Oslo kommune</a:t>
            </a:r>
          </a:p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b="1" dirty="0" smtClean="0">
                <a:latin typeface="Times New Roman" pitchFamily="18" charset="0"/>
              </a:rPr>
              <a:t>Utdanningsetaten</a:t>
            </a:r>
          </a:p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b="1" dirty="0" err="1" smtClean="0">
                <a:latin typeface="Times New Roman" pitchFamily="18" charset="0"/>
              </a:rPr>
              <a:t>Årvoll</a:t>
            </a:r>
            <a:r>
              <a:rPr lang="nb-NO" sz="1500" b="1" dirty="0" smtClean="0">
                <a:latin typeface="Times New Roman" pitchFamily="18" charset="0"/>
              </a:rPr>
              <a:t> </a:t>
            </a:r>
            <a:r>
              <a:rPr lang="nb-NO" sz="1500" b="1" dirty="0">
                <a:latin typeface="Times New Roman" pitchFamily="18" charset="0"/>
              </a:rPr>
              <a:t>skole</a:t>
            </a:r>
          </a:p>
          <a:p>
            <a:pPr marL="457200" indent="-457200" eaLnBrk="0" hangingPunct="0">
              <a:lnSpc>
                <a:spcPts val="2400"/>
              </a:lnSpc>
              <a:defRPr/>
            </a:pPr>
            <a:endParaRPr lang="nb-NO" sz="1500" b="1" dirty="0">
              <a:latin typeface="Times New Roman" pitchFamily="18" charset="0"/>
            </a:endParaRPr>
          </a:p>
        </p:txBody>
      </p:sp>
      <p:pic>
        <p:nvPicPr>
          <p:cNvPr id="6" name="Picture 22" descr="BYVPEN-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863" y="127000"/>
            <a:ext cx="78581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3"/>
          <p:cNvSpPr>
            <a:spLocks noChangeAspect="1" noChangeArrowheads="1"/>
          </p:cNvSpPr>
          <p:nvPr/>
        </p:nvSpPr>
        <p:spPr bwMode="auto">
          <a:xfrm>
            <a:off x="0" y="1247775"/>
            <a:ext cx="9906000" cy="217488"/>
          </a:xfrm>
          <a:prstGeom prst="rect">
            <a:avLst/>
          </a:prstGeom>
          <a:solidFill>
            <a:srgbClr val="C6C6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047750" y="1247775"/>
            <a:ext cx="8415338" cy="215900"/>
          </a:xfrm>
          <a:prstGeom prst="rect">
            <a:avLst/>
          </a:prstGeom>
          <a:solidFill>
            <a:srgbClr val="00338D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pitchFamily="18" charset="0"/>
            </a:endParaRPr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>
            <a:off x="1042988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35050" y="1676400"/>
            <a:ext cx="8391525" cy="546100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031875" y="2222500"/>
            <a:ext cx="8393113" cy="1028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280275" y="6297613"/>
            <a:ext cx="2159000" cy="1793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/>
            </a:lvl1pPr>
          </a:lstStyle>
          <a:p>
            <a:pPr>
              <a:defRPr/>
            </a:pPr>
            <a:fld id="{34CF60F2-CC52-43CC-B783-4D208CBA6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7280275" y="5867400"/>
            <a:ext cx="2159000" cy="1793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/>
            </a:lvl1pPr>
          </a:lstStyle>
          <a:p>
            <a:pPr>
              <a:defRPr/>
            </a:pPr>
            <a:r>
              <a:rPr lang="en-US"/>
              <a:t>Dokumentnavn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2"/>
          </p:nvPr>
        </p:nvSpPr>
        <p:spPr>
          <a:xfrm>
            <a:off x="7280275" y="6081713"/>
            <a:ext cx="2159000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F4625-A319-4CDB-B451-25E4DB1E2CA6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DE9B2-3FDE-4F5A-AC5A-9D3E558ECB80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5363" y="1619250"/>
            <a:ext cx="2097087" cy="4248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9338" y="1619250"/>
            <a:ext cx="6143625" cy="4248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BE029-D0A9-459F-B554-872589A320F8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338" y="1619250"/>
            <a:ext cx="8393112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49338" y="2197100"/>
            <a:ext cx="8393112" cy="3670300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846F-B996-4C5E-83BB-C94D1312FBA7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F8AD54-C7DD-4D1F-B1F0-CAD024BA687D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-610" y="1464040"/>
            <a:ext cx="9927901" cy="5395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167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052024" y="3909053"/>
            <a:ext cx="8407692" cy="858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033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052024" y="4899371"/>
            <a:ext cx="8411525" cy="64807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17" baseline="0">
                <a:solidFill>
                  <a:schemeClr val="bg1"/>
                </a:solidFill>
              </a:defRPr>
            </a:lvl1pPr>
            <a:lvl2pPr marL="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448" y="5813581"/>
            <a:ext cx="9937448" cy="1044420"/>
          </a:xfrm>
          <a:prstGeom prst="rect">
            <a:avLst/>
          </a:prstGeom>
        </p:spPr>
      </p:pic>
      <p:sp>
        <p:nvSpPr>
          <p:cNvPr id="11" name="Plassholder for dato 14"/>
          <p:cNvSpPr txBox="1">
            <a:spLocks/>
          </p:cNvSpPr>
          <p:nvPr userDrawn="1"/>
        </p:nvSpPr>
        <p:spPr>
          <a:xfrm>
            <a:off x="8607854" y="1028700"/>
            <a:ext cx="857880" cy="158529"/>
          </a:xfrm>
          <a:prstGeom prst="rect">
            <a:avLst/>
          </a:prstGeom>
        </p:spPr>
        <p:txBody>
          <a:bodyPr vert="horz" lIns="74295" tIns="37148" rIns="0" bIns="37148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75" smtClean="0">
                <a:solidFill>
                  <a:schemeClr val="bg2">
                    <a:lumMod val="50000"/>
                  </a:schemeClr>
                </a:solidFill>
              </a:rPr>
              <a:pPr algn="r"/>
              <a:t>29.08.2018</a:t>
            </a:fld>
            <a:endParaRPr lang="nb-NO" sz="975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052023" y="796428"/>
            <a:ext cx="7489376" cy="390801"/>
          </a:xfrm>
        </p:spPr>
        <p:txBody>
          <a:bodyPr lIns="90000" tIns="46800" bIns="46800">
            <a:noAutofit/>
          </a:bodyPr>
          <a:lstStyle>
            <a:lvl1pPr marL="0" indent="0">
              <a:buNone/>
              <a:defRPr sz="1137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Skolenavn/avd. settes inn her</a:t>
            </a:r>
          </a:p>
        </p:txBody>
      </p:sp>
    </p:spTree>
    <p:extLst>
      <p:ext uri="{BB962C8B-B14F-4D97-AF65-F5344CB8AC3E}">
        <p14:creationId xmlns:p14="http://schemas.microsoft.com/office/powerpoint/2010/main" val="334379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 og innhold med Osloskol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94" y="6375364"/>
            <a:ext cx="793295" cy="337352"/>
          </a:xfrm>
          <a:prstGeom prst="rect">
            <a:avLst/>
          </a:prstGeom>
        </p:spPr>
      </p:pic>
      <p:sp>
        <p:nvSpPr>
          <p:cNvPr id="8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1052205" y="1610439"/>
            <a:ext cx="8423540" cy="47117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1051870" y="267221"/>
            <a:ext cx="8420101" cy="1209524"/>
          </a:xfrm>
        </p:spPr>
        <p:txBody>
          <a:bodyPr anchor="ctr"/>
          <a:lstStyle>
            <a:lvl1pPr>
              <a:defRPr sz="3033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6090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C705-B15E-4A30-9DC5-3A4EF73DBB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05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5DB9-F783-4BB5-9DD9-243EE23E6B6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09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5DB9-F783-4BB5-9DD9-243EE23E6B6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96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5DB9-F783-4BB5-9DD9-243EE23E6B6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2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88D99-7260-414F-972D-99DD9A956A26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5DB9-F783-4BB5-9DD9-243EE23E6B6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4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5DB9-F783-4BB5-9DD9-243EE23E6B6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55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5DB9-F783-4BB5-9DD9-243EE23E6B6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15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5DB9-F783-4BB5-9DD9-243EE23E6B6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46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5DB9-F783-4BB5-9DD9-243EE23E6B6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90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5DB9-F783-4BB5-9DD9-243EE23E6B6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45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5DB9-F783-4BB5-9DD9-243EE23E6B6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6EB0F-35E4-49C7-ACF6-A8E35DC93D5C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9338" y="2197100"/>
            <a:ext cx="4119562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1300" y="2197100"/>
            <a:ext cx="4121150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F1E4-D08C-492A-A28F-D7A0FF229502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E198-E6C5-4B05-80F2-FA9A44C8280C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5FB87-EB9F-41C6-B631-B9840D14F6CE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2885E-9316-4E99-8D5D-A54C76202EE5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3D095-41F5-4A62-8B0D-3C4C6436133C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37EA7-EFB8-484F-85B0-96534644FA7A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1042988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81863" y="60833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/>
            </a:lvl1pPr>
          </a:lstStyle>
          <a:p>
            <a:pPr>
              <a:defRPr/>
            </a:pPr>
            <a:fld id="{29F8AD54-C7DD-4D1F-B1F0-CAD024BA687D}" type="datetime1">
              <a:rPr lang="en-US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9338" y="1619250"/>
            <a:ext cx="83931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9338" y="2197100"/>
            <a:ext cx="8393112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1047" name="Text Box 23"/>
          <p:cNvSpPr txBox="1">
            <a:spLocks noChangeAspect="1" noChangeArrowheads="1"/>
          </p:cNvSpPr>
          <p:nvPr/>
        </p:nvSpPr>
        <p:spPr bwMode="auto">
          <a:xfrm>
            <a:off x="1039813" y="233363"/>
            <a:ext cx="199866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dirty="0">
                <a:latin typeface="Times New Roman" pitchFamily="18" charset="0"/>
              </a:rPr>
              <a:t>Oslo kommune</a:t>
            </a:r>
          </a:p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b="1" dirty="0">
                <a:latin typeface="Times New Roman" pitchFamily="18" charset="0"/>
              </a:rPr>
              <a:t>Utdanningsetaten</a:t>
            </a:r>
          </a:p>
          <a:p>
            <a:pPr marL="457200" indent="-457200" eaLnBrk="0" hangingPunct="0">
              <a:lnSpc>
                <a:spcPts val="2400"/>
              </a:lnSpc>
              <a:defRPr/>
            </a:pPr>
            <a:r>
              <a:rPr lang="nb-NO" sz="1500" b="1" dirty="0" err="1" smtClean="0">
                <a:latin typeface="Times New Roman" pitchFamily="18" charset="0"/>
              </a:rPr>
              <a:t>Årvoll</a:t>
            </a:r>
            <a:r>
              <a:rPr lang="nb-NO" sz="1500" b="1" dirty="0" smtClean="0">
                <a:latin typeface="Times New Roman" pitchFamily="18" charset="0"/>
              </a:rPr>
              <a:t> </a:t>
            </a:r>
            <a:r>
              <a:rPr lang="nb-NO" sz="1500" b="1" dirty="0">
                <a:latin typeface="Times New Roman" pitchFamily="18" charset="0"/>
              </a:rPr>
              <a:t>skole</a:t>
            </a:r>
          </a:p>
        </p:txBody>
      </p:sp>
      <p:pic>
        <p:nvPicPr>
          <p:cNvPr id="1032" name="Picture 24" descr="BYVPEN-F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863" y="127000"/>
            <a:ext cx="78581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" name="Rectangle 25"/>
          <p:cNvSpPr>
            <a:spLocks noChangeAspect="1" noChangeArrowheads="1"/>
          </p:cNvSpPr>
          <p:nvPr/>
        </p:nvSpPr>
        <p:spPr bwMode="auto">
          <a:xfrm>
            <a:off x="0" y="1247775"/>
            <a:ext cx="9906000" cy="217488"/>
          </a:xfrm>
          <a:prstGeom prst="rect">
            <a:avLst/>
          </a:prstGeom>
          <a:solidFill>
            <a:srgbClr val="C6C6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1047750" y="1247775"/>
            <a:ext cx="8415338" cy="215900"/>
          </a:xfrm>
          <a:prstGeom prst="rect">
            <a:avLst/>
          </a:prstGeom>
          <a:solidFill>
            <a:srgbClr val="00338D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96" r:id="rId14"/>
    <p:sldLayoutId id="2147483697" r:id="rId15"/>
  </p:sldLayoutIdLst>
  <p:transition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71A32B-BDDA-4774-949C-177DEB9883BD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D65DB9-F783-4BB5-9DD9-243EE23E6B65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02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9002ACC3-4C37-47CD-A31D-24C9267C052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Kari.Andreassen@ude.oslo.kommune.no" TargetMode="Externa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200859"/>
            <a:ext cx="9906000" cy="1296143"/>
          </a:xfrm>
        </p:spPr>
        <p:txBody>
          <a:bodyPr>
            <a:noAutofit/>
          </a:bodyPr>
          <a:lstStyle/>
          <a:p>
            <a:r>
              <a:rPr lang="nb-NO" sz="6200" b="1" dirty="0" smtClean="0"/>
              <a:t>Velkommen til foreldremøte</a:t>
            </a:r>
            <a:endParaRPr lang="nb-NO" sz="62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5900" y="4520730"/>
            <a:ext cx="6934200" cy="20987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nb-NO" b="1" dirty="0">
                <a:solidFill>
                  <a:schemeClr val="tx1"/>
                </a:solidFill>
              </a:rPr>
              <a:t> </a:t>
            </a:r>
            <a:r>
              <a:rPr lang="nb-NO" sz="6600" b="1" i="1" dirty="0" smtClean="0">
                <a:solidFill>
                  <a:schemeClr val="tx1"/>
                </a:solidFill>
              </a:rPr>
              <a:t>Med </a:t>
            </a:r>
            <a:r>
              <a:rPr lang="nb-NO" sz="6600" b="1" i="1" dirty="0">
                <a:solidFill>
                  <a:schemeClr val="tx1"/>
                </a:solidFill>
              </a:rPr>
              <a:t>blikk for alle</a:t>
            </a:r>
            <a:r>
              <a:rPr lang="nb-NO" sz="6600" i="1" dirty="0">
                <a:solidFill>
                  <a:schemeClr val="tx1"/>
                </a:solidFill>
              </a:rPr>
              <a:t>!</a:t>
            </a:r>
          </a:p>
          <a:p>
            <a:pPr>
              <a:spcBef>
                <a:spcPts val="0"/>
              </a:spcBef>
            </a:pPr>
            <a:r>
              <a:rPr lang="nb-NO" sz="1200" b="1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nb-NO" sz="3600" b="1" dirty="0" smtClean="0">
                <a:solidFill>
                  <a:schemeClr val="tx1"/>
                </a:solidFill>
              </a:rPr>
              <a:t>Samarbeid – </a:t>
            </a:r>
            <a:r>
              <a:rPr lang="nb-NO" sz="3600" b="1" dirty="0">
                <a:solidFill>
                  <a:schemeClr val="tx1"/>
                </a:solidFill>
              </a:rPr>
              <a:t>Læring </a:t>
            </a:r>
            <a:r>
              <a:rPr lang="nb-NO" sz="3600" b="1" dirty="0" smtClean="0">
                <a:solidFill>
                  <a:schemeClr val="tx1"/>
                </a:solidFill>
              </a:rPr>
              <a:t>– Trivsel</a:t>
            </a:r>
          </a:p>
        </p:txBody>
      </p:sp>
      <p:pic>
        <p:nvPicPr>
          <p:cNvPr id="4" name="Bild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5000" intensity="2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71" y="1568542"/>
            <a:ext cx="4525402" cy="288724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319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Skolens satsing på lærerik læringsteknologi – </a:t>
            </a:r>
            <a:r>
              <a:rPr lang="nb-NO" dirty="0" err="1" smtClean="0"/>
              <a:t>iPad</a:t>
            </a:r>
            <a:r>
              <a:rPr lang="nb-NO" dirty="0" smtClean="0"/>
              <a:t> 1:1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59" y="2139950"/>
            <a:ext cx="4928470" cy="4642133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88D99-7260-414F-972D-99DD9A956A26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13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52024" y="3819043"/>
            <a:ext cx="5851193" cy="697888"/>
          </a:xfrm>
        </p:spPr>
        <p:txBody>
          <a:bodyPr/>
          <a:lstStyle/>
          <a:p>
            <a:r>
              <a:rPr lang="nb-NO"/>
              <a:t>Osloskolen lanserer </a:t>
            </a:r>
            <a:r>
              <a:rPr lang="nb-NO" sz="4333"/>
              <a:t>Skolemelding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– en meldings-</a:t>
            </a:r>
            <a:r>
              <a:rPr lang="nb-NO" err="1"/>
              <a:t>app</a:t>
            </a:r>
            <a:r>
              <a:rPr lang="nb-NO"/>
              <a:t> for foresatte, elever og ansatte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 vert="horz" wrap="square" lIns="97500" tIns="50700" rIns="0" bIns="507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nb-NO">
                <a:solidFill>
                  <a:srgbClr val="FF0000"/>
                </a:solidFill>
              </a:rPr>
              <a:t>Til foresatte</a:t>
            </a:r>
          </a:p>
        </p:txBody>
      </p:sp>
      <p:sp>
        <p:nvSpPr>
          <p:cNvPr id="6" name="Rektangel 5"/>
          <p:cNvSpPr/>
          <p:nvPr/>
        </p:nvSpPr>
        <p:spPr>
          <a:xfrm>
            <a:off x="4821714" y="3228945"/>
            <a:ext cx="253596" cy="4258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167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b-NO" sz="2167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39" y="1139614"/>
            <a:ext cx="2488496" cy="4423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0" endPos="3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023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3"/>
          </p:nvPr>
        </p:nvSpPr>
        <p:spPr>
          <a:xfrm>
            <a:off x="740532" y="1868827"/>
            <a:ext cx="5148934" cy="3828256"/>
          </a:xfrm>
        </p:spPr>
        <p:txBody>
          <a:bodyPr/>
          <a:lstStyle/>
          <a:p>
            <a:pPr marL="0" indent="0" algn="ctr">
              <a:buNone/>
            </a:pPr>
            <a:r>
              <a:rPr lang="nb-NO" sz="3250"/>
              <a:t>Vi oppfordrer alle foresatte til å laste ned </a:t>
            </a:r>
            <a:r>
              <a:rPr lang="nb-NO" sz="3250" err="1"/>
              <a:t>appen</a:t>
            </a:r>
            <a:r>
              <a:rPr lang="nb-NO" sz="3250"/>
              <a:t> "Skolemelding foresatte" 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426179"/>
            <a:ext cx="200119" cy="43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9060" tIns="49530" rIns="99060" bIns="4953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 sz="2167"/>
          </a:p>
        </p:txBody>
      </p:sp>
      <p:pic>
        <p:nvPicPr>
          <p:cNvPr id="1025" name="9002ACC3-4C37-47CD-A31D-24C9267C0523" descr="image1.png"/>
          <p:cNvPicPr>
            <a:picLocks noChangeAspect="1" noChangeArrowheads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228"/>
          <a:stretch>
            <a:fillRect/>
          </a:stretch>
        </p:blipFill>
        <p:spPr bwMode="auto">
          <a:xfrm>
            <a:off x="6279148" y="1556792"/>
            <a:ext cx="3321919" cy="3354373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94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052206" y="1842793"/>
            <a:ext cx="5382960" cy="3936883"/>
          </a:xfrm>
        </p:spPr>
        <p:txBody>
          <a:bodyPr/>
          <a:lstStyle/>
          <a:p>
            <a:pPr marL="204986" indent="-204986">
              <a:lnSpc>
                <a:spcPct val="107000"/>
              </a:lnSpc>
              <a:spcAft>
                <a:spcPts val="574"/>
              </a:spcAft>
              <a:buFont typeface="Arial" panose="020B0604020202020204" pitchFamily="34" charset="0"/>
              <a:buChar char="•"/>
            </a:pPr>
            <a:r>
              <a:rPr lang="nb-NO"/>
              <a:t>Få informasjonen fra skolen "rett i lomma" </a:t>
            </a:r>
          </a:p>
          <a:p>
            <a:pPr marL="204986" indent="-204986">
              <a:lnSpc>
                <a:spcPct val="107000"/>
              </a:lnSpc>
              <a:spcAft>
                <a:spcPts val="574"/>
              </a:spcAft>
              <a:buFont typeface="Arial" panose="020B0604020202020204" pitchFamily="34" charset="0"/>
              <a:buChar char="•"/>
            </a:pPr>
            <a:r>
              <a:rPr lang="nb-NO"/>
              <a:t>Få push-varsel når det kommer melding</a:t>
            </a:r>
          </a:p>
          <a:p>
            <a:pPr marL="204986" indent="-204986">
              <a:lnSpc>
                <a:spcPct val="107000"/>
              </a:lnSpc>
              <a:spcAft>
                <a:spcPts val="574"/>
              </a:spcAft>
              <a:buFont typeface="Arial" panose="020B0604020202020204" pitchFamily="34" charset="0"/>
              <a:buChar char="•"/>
            </a:pPr>
            <a:r>
              <a:rPr lang="nb-NO"/>
              <a:t>Logge på med firesifret kode</a:t>
            </a:r>
          </a:p>
          <a:p>
            <a:pPr marL="204986" indent="-204986">
              <a:lnSpc>
                <a:spcPct val="107000"/>
              </a:lnSpc>
              <a:spcAft>
                <a:spcPts val="574"/>
              </a:spcAft>
              <a:buFont typeface="Arial" panose="020B0604020202020204" pitchFamily="34" charset="0"/>
              <a:buChar char="•"/>
            </a:pPr>
            <a:r>
              <a:rPr lang="nb-NO"/>
              <a:t>Sende melding til barnets kontaktlærer/faglærer eller andre ansatte på skolen</a:t>
            </a:r>
          </a:p>
          <a:p>
            <a:pPr marL="204986" indent="-204986">
              <a:lnSpc>
                <a:spcPct val="107000"/>
              </a:lnSpc>
              <a:spcAft>
                <a:spcPts val="574"/>
              </a:spcAft>
              <a:buFont typeface="Arial" panose="020B0604020202020204" pitchFamily="34" charset="0"/>
              <a:buChar char="•"/>
            </a:pPr>
            <a:r>
              <a:rPr lang="nb-NO"/>
              <a:t>Svare på meldinger du har fått fra skolen</a:t>
            </a:r>
          </a:p>
          <a:p>
            <a:pPr marL="204986" indent="-204986">
              <a:lnSpc>
                <a:spcPct val="107000"/>
              </a:lnSpc>
              <a:spcAft>
                <a:spcPts val="574"/>
              </a:spcAft>
              <a:buFont typeface="Arial" panose="020B0604020202020204" pitchFamily="34" charset="0"/>
              <a:buChar char="•"/>
            </a:pPr>
            <a:r>
              <a:rPr lang="nb-NO"/>
              <a:t>Enkelt se hvilke meldinger som gjelder hvilket barn</a:t>
            </a:r>
          </a:p>
          <a:p>
            <a:pPr marL="204986" indent="-204986">
              <a:lnSpc>
                <a:spcPct val="107000"/>
              </a:lnSpc>
              <a:spcAft>
                <a:spcPts val="574"/>
              </a:spcAft>
              <a:buFont typeface="Arial" panose="020B0604020202020204" pitchFamily="34" charset="0"/>
              <a:buChar char="•"/>
            </a:pPr>
            <a:r>
              <a:rPr lang="nb-NO"/>
              <a:t>Få samlet oversikt over sendte og mottatte meldinger</a:t>
            </a:r>
          </a:p>
          <a:p>
            <a:pPr marL="204986" indent="-204986">
              <a:lnSpc>
                <a:spcPct val="107000"/>
              </a:lnSpc>
              <a:spcAft>
                <a:spcPts val="574"/>
              </a:spcAft>
              <a:buFont typeface="Arial" panose="020B0604020202020204" pitchFamily="34" charset="0"/>
              <a:buChar char="•"/>
            </a:pPr>
            <a:endParaRPr lang="nb-NO"/>
          </a:p>
          <a:p>
            <a:pPr marL="0" indent="0">
              <a:lnSpc>
                <a:spcPct val="107000"/>
              </a:lnSpc>
              <a:spcAft>
                <a:spcPts val="574"/>
              </a:spcAft>
              <a:buNone/>
            </a:pPr>
            <a:endParaRPr lang="nb-NO"/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051870" y="1322766"/>
            <a:ext cx="8420101" cy="520026"/>
          </a:xfrm>
        </p:spPr>
        <p:txBody>
          <a:bodyPr/>
          <a:lstStyle/>
          <a:p>
            <a:r>
              <a:rPr lang="nb-N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 </a:t>
            </a:r>
            <a:r>
              <a:rPr lang="nb-NO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appen</a:t>
            </a:r>
            <a:r>
              <a:rPr lang="nb-N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kan du: </a:t>
            </a:r>
            <a:r>
              <a:rPr lang="nb-NO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b-NO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/>
          </a:p>
        </p:txBody>
      </p:sp>
      <p:pic>
        <p:nvPicPr>
          <p:cNvPr id="4" name="Bilde 10">
            <a:extLst>
              <a:ext uri="{FF2B5EF4-FFF2-40B4-BE49-F238E27FC236}">
                <a16:creationId xmlns:a16="http://schemas.microsoft.com/office/drawing/2014/main" id="{3B195952-33C9-41CE-BC82-EFD75A24A2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36" y="1250237"/>
            <a:ext cx="2032672" cy="361544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TekstSylinder 5"/>
          <p:cNvSpPr txBox="1"/>
          <p:nvPr/>
        </p:nvSpPr>
        <p:spPr>
          <a:xfrm rot="20399638">
            <a:off x="5299864" y="3741066"/>
            <a:ext cx="1014113" cy="42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67">
                <a:solidFill>
                  <a:srgbClr val="C00000"/>
                </a:solidFill>
              </a:rPr>
              <a:t>Ny!</a:t>
            </a:r>
          </a:p>
        </p:txBody>
      </p:sp>
      <p:sp>
        <p:nvSpPr>
          <p:cNvPr id="7" name="TekstSylinder 6"/>
          <p:cNvSpPr txBox="1"/>
          <p:nvPr/>
        </p:nvSpPr>
        <p:spPr>
          <a:xfrm rot="20523245">
            <a:off x="4168821" y="3361564"/>
            <a:ext cx="1014113" cy="42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67">
                <a:solidFill>
                  <a:srgbClr val="C00000"/>
                </a:solidFill>
              </a:rPr>
              <a:t>Ny!</a:t>
            </a:r>
          </a:p>
        </p:txBody>
      </p:sp>
    </p:spTree>
    <p:extLst>
      <p:ext uri="{BB962C8B-B14F-4D97-AF65-F5344CB8AC3E}">
        <p14:creationId xmlns:p14="http://schemas.microsoft.com/office/powerpoint/2010/main" val="40260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818541" y="1634801"/>
            <a:ext cx="4992556" cy="4134459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nb-NO" sz="1842" err="1"/>
              <a:t>Appen</a:t>
            </a:r>
            <a:r>
              <a:rPr lang="nb-NO" sz="1842"/>
              <a:t> er en del av Skoleplattform Oslo. Du kan lese meldingene fra skolen i den kanalen som passer for deg.  </a:t>
            </a:r>
          </a:p>
          <a:p>
            <a:pPr marL="0" indent="0">
              <a:buNone/>
            </a:pPr>
            <a:endParaRPr lang="nb-NO" sz="1842"/>
          </a:p>
          <a:p>
            <a:pPr marL="0" indent="0">
              <a:buNone/>
            </a:pPr>
            <a:r>
              <a:rPr lang="nb-NO" sz="1842"/>
              <a:t>Du kan lese meldingene fra skolen: </a:t>
            </a:r>
          </a:p>
          <a:p>
            <a:pPr lvl="1"/>
            <a:r>
              <a:rPr lang="nb-NO" sz="1842"/>
              <a:t>I </a:t>
            </a:r>
            <a:r>
              <a:rPr lang="nb-NO" sz="1842" err="1"/>
              <a:t>appen</a:t>
            </a:r>
            <a:r>
              <a:rPr lang="nb-NO" sz="1842"/>
              <a:t> </a:t>
            </a:r>
          </a:p>
          <a:p>
            <a:pPr lvl="1"/>
            <a:r>
              <a:rPr lang="nb-NO" sz="1842"/>
              <a:t>I meldingsverktøyet i Skoleplattform Oslo (pålogging via skolens nettside) </a:t>
            </a:r>
          </a:p>
          <a:p>
            <a:pPr lvl="1"/>
            <a:r>
              <a:rPr lang="nb-NO" sz="1842"/>
              <a:t>På e-post</a:t>
            </a:r>
          </a:p>
          <a:p>
            <a:pPr marL="0" indent="0">
              <a:buNone/>
            </a:pPr>
            <a:endParaRPr lang="nb-NO" sz="1842"/>
          </a:p>
          <a:p>
            <a:pPr marL="0" indent="0">
              <a:buNone/>
            </a:pPr>
            <a:r>
              <a:rPr lang="nb-NO" sz="1842"/>
              <a:t>Du kan skru av automatisk videresending av meldinger til e-post under Min profil (i </a:t>
            </a:r>
            <a:r>
              <a:rPr lang="nb-NO" sz="1842" err="1"/>
              <a:t>appen</a:t>
            </a:r>
            <a:r>
              <a:rPr lang="nb-NO" sz="1842"/>
              <a:t> og Portalen). 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18541" y="776706"/>
            <a:ext cx="8420101" cy="982738"/>
          </a:xfrm>
        </p:spPr>
        <p:txBody>
          <a:bodyPr/>
          <a:lstStyle/>
          <a:p>
            <a:r>
              <a:rPr lang="nb-NO"/>
              <a:t>Større valgfrihet for foresatte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r="27370"/>
          <a:stretch/>
        </p:blipFill>
        <p:spPr>
          <a:xfrm>
            <a:off x="5927557" y="642938"/>
            <a:ext cx="3984469" cy="558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051869" y="1946540"/>
            <a:ext cx="4069671" cy="3713915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nb-NO"/>
              <a:t>Last ned Skolemelding til telefon eller nettbrett </a:t>
            </a:r>
          </a:p>
          <a:p>
            <a:r>
              <a:rPr lang="nb-NO"/>
              <a:t>I </a:t>
            </a:r>
            <a:r>
              <a:rPr lang="nb-NO" err="1"/>
              <a:t>AppStore</a:t>
            </a:r>
            <a:r>
              <a:rPr lang="nb-NO"/>
              <a:t> eller Google Play søker du opp appen </a:t>
            </a:r>
            <a:r>
              <a:rPr lang="nb-NO" b="1"/>
              <a:t>Skolemelding foresatte</a:t>
            </a:r>
            <a:endParaRPr lang="nb-NO"/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051870" y="1444814"/>
            <a:ext cx="8420101" cy="520026"/>
          </a:xfrm>
        </p:spPr>
        <p:txBody>
          <a:bodyPr/>
          <a:lstStyle/>
          <a:p>
            <a:r>
              <a:rPr lang="nb-NO"/>
              <a:t>Slik laster du ned </a:t>
            </a:r>
            <a:r>
              <a:rPr lang="nb-NO" err="1"/>
              <a:t>appen</a:t>
            </a:r>
            <a:r>
              <a:rPr lang="nb-NO"/>
              <a:t> </a:t>
            </a:r>
            <a:br>
              <a:rPr lang="nb-NO"/>
            </a:br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31" y="1254200"/>
            <a:ext cx="2555352" cy="4545136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" r="69939" b="80799"/>
          <a:stretch/>
        </p:blipFill>
        <p:spPr>
          <a:xfrm>
            <a:off x="1051869" y="3525844"/>
            <a:ext cx="94091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052206" y="1951420"/>
            <a:ext cx="3900795" cy="3828256"/>
          </a:xfrm>
        </p:spPr>
        <p:txBody>
          <a:bodyPr/>
          <a:lstStyle/>
          <a:p>
            <a:r>
              <a:rPr lang="nb-NO"/>
              <a:t>Første gang du logger på, bruker du ID-porten. Det er samme pålogging som til Skoleplattform Oslo eller nettbank.  </a:t>
            </a:r>
          </a:p>
          <a:p>
            <a:r>
              <a:rPr lang="nb-NO"/>
              <a:t>Du får beskjed om å lage en firesifret PIN-kode. </a:t>
            </a:r>
          </a:p>
          <a:p>
            <a:r>
              <a:rPr lang="nb-NO"/>
              <a:t>Neste gang du logger på, bruker du PIN-koden.  </a:t>
            </a:r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051870" y="1322766"/>
            <a:ext cx="8420101" cy="520026"/>
          </a:xfrm>
        </p:spPr>
        <p:txBody>
          <a:bodyPr/>
          <a:lstStyle/>
          <a:p>
            <a:r>
              <a:rPr lang="nb-NO"/>
              <a:t>Slik logger du deg på</a:t>
            </a:r>
            <a:br>
              <a:rPr lang="nb-NO"/>
            </a:br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540" y="1226033"/>
            <a:ext cx="2554500" cy="454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052205" y="1842793"/>
            <a:ext cx="5694995" cy="393688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574"/>
              </a:spcAft>
              <a:buNone/>
            </a:pPr>
            <a:r>
              <a:rPr lang="nb-N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du har sykt barn, kan du melde fravær i </a:t>
            </a:r>
            <a:r>
              <a:rPr lang="nb-NO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appen</a:t>
            </a:r>
            <a:r>
              <a:rPr lang="nb-N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Meldingen sendes automatisk til barnets kontaktlærer. </a:t>
            </a:r>
          </a:p>
          <a:p>
            <a:pPr marL="371464" indent="-371464">
              <a:lnSpc>
                <a:spcPct val="107000"/>
              </a:lnSpc>
              <a:spcAft>
                <a:spcPts val="574"/>
              </a:spcAft>
              <a:buFont typeface="+mj-lt"/>
              <a:buAutoNum type="arabicPeriod"/>
            </a:pPr>
            <a:r>
              <a:rPr lang="nb-N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Klikk på "Ny melding", og knappen "Meld fravær". </a:t>
            </a:r>
          </a:p>
          <a:p>
            <a:pPr marL="371464" indent="-371464">
              <a:lnSpc>
                <a:spcPct val="107000"/>
              </a:lnSpc>
              <a:spcAft>
                <a:spcPts val="574"/>
              </a:spcAft>
              <a:buFont typeface="+mj-lt"/>
              <a:buAutoNum type="arabicPeriod"/>
            </a:pPr>
            <a:r>
              <a:rPr lang="nb-N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Velg hvilket av barna du skal melde fravær for. Hvis barnet er tilknyttet flere skoler, velger du hvilken skolen det gjelder.  </a:t>
            </a:r>
          </a:p>
          <a:p>
            <a:pPr marL="371464" indent="-371464">
              <a:lnSpc>
                <a:spcPct val="107000"/>
              </a:lnSpc>
              <a:spcAft>
                <a:spcPts val="574"/>
              </a:spcAft>
              <a:buFont typeface="+mj-lt"/>
              <a:buAutoNum type="arabicPeriod"/>
            </a:pPr>
            <a:r>
              <a:rPr lang="nb-N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 beskjeden, og trykk Send. </a:t>
            </a:r>
          </a:p>
          <a:p>
            <a:pPr marL="0" indent="0">
              <a:lnSpc>
                <a:spcPct val="107000"/>
              </a:lnSpc>
              <a:spcAft>
                <a:spcPts val="574"/>
              </a:spcAft>
              <a:buNone/>
            </a:pPr>
            <a:endParaRPr lang="nb-NO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574"/>
              </a:spcAft>
              <a:buNone/>
            </a:pPr>
            <a:r>
              <a:rPr lang="nb-NO" sz="1517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fortsatt mulig å melde fravær via SMS: Tlf.nr. 59 44 72 70​</a:t>
            </a:r>
            <a:r>
              <a:rPr lang="nb-NO"/>
              <a:t/>
            </a:r>
            <a:br>
              <a:rPr lang="nb-NO"/>
            </a:br>
            <a:endParaRPr lang="nb-NO" sz="1517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051870" y="1322766"/>
            <a:ext cx="8420101" cy="520026"/>
          </a:xfrm>
        </p:spPr>
        <p:txBody>
          <a:bodyPr/>
          <a:lstStyle/>
          <a:p>
            <a:r>
              <a:rPr lang="nb-N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 melder du fravær for ditt barn</a:t>
            </a:r>
            <a:r>
              <a:rPr lang="nb-NO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b-NO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25" y="1833033"/>
            <a:ext cx="2117620" cy="376655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Ellipse 4"/>
          <p:cNvSpPr/>
          <p:nvPr/>
        </p:nvSpPr>
        <p:spPr>
          <a:xfrm>
            <a:off x="6986555" y="3038957"/>
            <a:ext cx="702078" cy="390043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167"/>
          </a:p>
        </p:txBody>
      </p:sp>
    </p:spTree>
    <p:extLst>
      <p:ext uri="{BB962C8B-B14F-4D97-AF65-F5344CB8AC3E}">
        <p14:creationId xmlns:p14="http://schemas.microsoft.com/office/powerpoint/2010/main" val="15780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err="1" smtClean="0"/>
              <a:t>Facebook</a:t>
            </a:r>
            <a:r>
              <a:rPr lang="nb-NO" dirty="0" smtClean="0"/>
              <a:t>: Sosiallærer Årvoll</a:t>
            </a:r>
          </a:p>
          <a:p>
            <a:endParaRPr lang="nb-NO" dirty="0" smtClean="0"/>
          </a:p>
          <a:p>
            <a:r>
              <a:rPr lang="nb-NO" dirty="0" smtClean="0"/>
              <a:t>46 85 08 11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u="sng" dirty="0" smtClean="0"/>
              <a:t>Torunn.Silva@ude.oslo.kommune.no</a:t>
            </a:r>
            <a:endParaRPr lang="nb-NO" u="sng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Sosiallærer Torunn </a:t>
            </a:r>
            <a:r>
              <a:rPr lang="nb-NO" dirty="0" smtClean="0"/>
              <a:t>Silva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903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Fraværsoppfølging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Det kan være mange grunner til at elever er mye borte fra skolen.  </a:t>
            </a:r>
          </a:p>
          <a:p>
            <a:r>
              <a:rPr lang="nb-NO" sz="2000" dirty="0"/>
              <a:t>Foresatte må gi beskjed via skole-</a:t>
            </a:r>
            <a:r>
              <a:rPr lang="nb-NO" sz="2000" dirty="0" err="1"/>
              <a:t>sms</a:t>
            </a:r>
            <a:r>
              <a:rPr lang="nb-NO" sz="2000" dirty="0"/>
              <a:t> eller skolemelding om fravær </a:t>
            </a:r>
            <a:br>
              <a:rPr lang="nb-NO" sz="2000" dirty="0"/>
            </a:br>
            <a:r>
              <a:rPr lang="nb-NO" sz="2000" i="1" u="sng" dirty="0"/>
              <a:t>første fraværsdag.</a:t>
            </a:r>
          </a:p>
          <a:p>
            <a:r>
              <a:rPr lang="nb-NO" sz="2000" dirty="0"/>
              <a:t>Elever som har mye fravær går glipp av mye opplæring og sosialt samvær</a:t>
            </a:r>
          </a:p>
          <a:p>
            <a:r>
              <a:rPr lang="nb-NO" sz="2000" dirty="0"/>
              <a:t>Høyt fravær, uansett grunn, kan dermed føre til</a:t>
            </a:r>
          </a:p>
          <a:p>
            <a:pPr lvl="1"/>
            <a:r>
              <a:rPr lang="nb-NO" sz="1600" dirty="0"/>
              <a:t>faglige hull</a:t>
            </a:r>
          </a:p>
          <a:p>
            <a:pPr lvl="1"/>
            <a:r>
              <a:rPr lang="nb-NO" sz="1600" dirty="0"/>
              <a:t>sosiale utfordringer</a:t>
            </a:r>
          </a:p>
          <a:p>
            <a:pPr lvl="1"/>
            <a:r>
              <a:rPr lang="nb-NO" sz="1600" dirty="0"/>
              <a:t>manglende vurderingsgrunnlag</a:t>
            </a:r>
          </a:p>
          <a:p>
            <a:pPr lvl="1"/>
            <a:r>
              <a:rPr lang="nb-NO" sz="1600" dirty="0"/>
              <a:t>at eleven ikke får standpunktkarakterer</a:t>
            </a:r>
          </a:p>
          <a:p>
            <a:r>
              <a:rPr lang="nb-NO" sz="2000" dirty="0"/>
              <a:t>Ugyldig fravær/ skulk kan medføre nedsatt karakter i orden eller oppførsel</a:t>
            </a:r>
          </a:p>
          <a:p>
            <a:r>
              <a:rPr lang="nb-NO" sz="2000" dirty="0"/>
              <a:t>VI TAR FRAVÆR </a:t>
            </a:r>
            <a:r>
              <a:rPr lang="nb-NO" sz="2000" i="1" u="sng" dirty="0"/>
              <a:t>SVÆRT</a:t>
            </a:r>
            <a:r>
              <a:rPr lang="nb-NO" sz="2000" dirty="0"/>
              <a:t> ALVORLIG OG ØNSKER ET SAMARBEID MED FORESATTE SLIK AT DET BLIR SÅ LAVT SOM MULIG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45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b="1" dirty="0"/>
          </a:p>
          <a:p>
            <a:pPr marL="0" indent="0" algn="ctr">
              <a:buNone/>
            </a:pPr>
            <a:r>
              <a:rPr lang="nb-NO" sz="8800" b="1" dirty="0"/>
              <a:t>It </a:t>
            </a:r>
            <a:r>
              <a:rPr lang="nb-NO" sz="8800" b="1" dirty="0" err="1"/>
              <a:t>takes</a:t>
            </a:r>
            <a:r>
              <a:rPr lang="nb-NO" sz="8800" b="1" dirty="0"/>
              <a:t> a </a:t>
            </a:r>
            <a:r>
              <a:rPr lang="nb-NO" sz="8800" b="1" dirty="0" err="1"/>
              <a:t>village</a:t>
            </a:r>
            <a:r>
              <a:rPr lang="nb-NO" sz="8800" b="1" dirty="0"/>
              <a:t> to </a:t>
            </a:r>
            <a:r>
              <a:rPr lang="nb-NO" sz="8800" b="1" dirty="0" err="1"/>
              <a:t>raise</a:t>
            </a:r>
            <a:r>
              <a:rPr lang="nb-NO" sz="8800" b="1" dirty="0"/>
              <a:t> a </a:t>
            </a:r>
            <a:r>
              <a:rPr lang="nb-NO" sz="8800" b="1" dirty="0" err="1"/>
              <a:t>child</a:t>
            </a:r>
            <a:endParaRPr lang="nb-NO" sz="8800" b="1" dirty="0" smtClean="0"/>
          </a:p>
        </p:txBody>
      </p:sp>
    </p:spTree>
    <p:extLst>
      <p:ext uri="{BB962C8B-B14F-4D97-AF65-F5344CB8AC3E}">
        <p14:creationId xmlns:p14="http://schemas.microsoft.com/office/powerpoint/2010/main" val="36647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Natteravning</a:t>
            </a:r>
            <a:r>
              <a:rPr lang="nb-NO" dirty="0" smtClean="0"/>
              <a:t> – informasjon av Torunn Silva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04" y="2197100"/>
            <a:ext cx="6550179" cy="3670300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88D99-7260-414F-972D-99DD9A956A26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b="1" dirty="0"/>
              <a:t>Natteravnene Årvoll</a:t>
            </a:r>
          </a:p>
        </p:txBody>
      </p:sp>
      <p:sp>
        <p:nvSpPr>
          <p:cNvPr id="3" name="Plassholder for innhold 2"/>
          <p:cNvSpPr txBox="1">
            <a:spLocks/>
          </p:cNvSpPr>
          <p:nvPr/>
        </p:nvSpPr>
        <p:spPr>
          <a:xfrm>
            <a:off x="1055077" y="1512277"/>
            <a:ext cx="8000282" cy="459927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b-NO" dirty="0" smtClean="0"/>
              <a:t>Frivillig organisasjon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Politisk, religiøs og ideologisk nøytral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 smtClean="0"/>
              <a:t>Samarbeider med politi, SALTO, </a:t>
            </a:r>
            <a:r>
              <a:rPr lang="nb-NO" dirty="0" err="1" smtClean="0"/>
              <a:t>uteteam</a:t>
            </a:r>
            <a:r>
              <a:rPr lang="nb-NO" dirty="0" smtClean="0"/>
              <a:t> og andre forbyggende aktører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/>
              <a:t>Årvoll Gård er vår base</a:t>
            </a:r>
          </a:p>
          <a:p>
            <a:pPr>
              <a:lnSpc>
                <a:spcPct val="150000"/>
              </a:lnSpc>
            </a:pPr>
            <a:r>
              <a:rPr lang="nb-NO" dirty="0"/>
              <a:t>115 vandrere – 5 gruppeledere (ønsker flere)</a:t>
            </a:r>
          </a:p>
          <a:p>
            <a:pPr>
              <a:lnSpc>
                <a:spcPct val="150000"/>
              </a:lnSpc>
            </a:pPr>
            <a:r>
              <a:rPr lang="nb-NO" dirty="0"/>
              <a:t>Alle går 4 vandringer i løpet av året</a:t>
            </a:r>
          </a:p>
          <a:p>
            <a:pPr>
              <a:lnSpc>
                <a:spcPct val="150000"/>
              </a:lnSpc>
            </a:pPr>
            <a:r>
              <a:rPr lang="nb-NO" dirty="0"/>
              <a:t>Fredager 21 – 23 – tidlig vår til sen </a:t>
            </a:r>
            <a:r>
              <a:rPr lang="nb-NO" dirty="0" smtClean="0"/>
              <a:t>høst </a:t>
            </a:r>
            <a:br>
              <a:rPr lang="nb-NO" dirty="0" smtClean="0"/>
            </a:br>
            <a:r>
              <a:rPr lang="nb-NO" dirty="0" smtClean="0"/>
              <a:t>vanligvis kl. 20-22</a:t>
            </a:r>
            <a:endParaRPr lang="nb-NO" dirty="0"/>
          </a:p>
          <a:p>
            <a:pPr>
              <a:lnSpc>
                <a:spcPct val="150000"/>
              </a:lnSpc>
            </a:pPr>
            <a:endParaRPr lang="nb-NO" dirty="0"/>
          </a:p>
          <a:p>
            <a:pPr marL="0" indent="0">
              <a:lnSpc>
                <a:spcPct val="150000"/>
              </a:lnSpc>
              <a:buNone/>
            </a:pPr>
            <a:endParaRPr lang="nb-NO" sz="2800" dirty="0"/>
          </a:p>
          <a:p>
            <a:pPr marL="0" indent="0">
              <a:buNone/>
            </a:pPr>
            <a:endParaRPr lang="nb-NO" sz="2800" dirty="0"/>
          </a:p>
          <a:p>
            <a:endParaRPr lang="nb-NO" sz="2800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89" y="5165031"/>
            <a:ext cx="1350267" cy="13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4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b="1" dirty="0"/>
              <a:t>Natteravnene Årvoll</a:t>
            </a:r>
          </a:p>
        </p:txBody>
      </p:sp>
      <p:sp>
        <p:nvSpPr>
          <p:cNvPr id="3" name="Plassholder for innhold 2"/>
          <p:cNvSpPr txBox="1">
            <a:spLocks/>
          </p:cNvSpPr>
          <p:nvPr/>
        </p:nvSpPr>
        <p:spPr>
          <a:xfrm>
            <a:off x="167951" y="1411635"/>
            <a:ext cx="8899849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b-NO" dirty="0"/>
              <a:t>Erfaringer organisering</a:t>
            </a:r>
          </a:p>
          <a:p>
            <a:pPr lvl="1">
              <a:lnSpc>
                <a:spcPct val="150000"/>
              </a:lnSpc>
            </a:pPr>
            <a:r>
              <a:rPr lang="nb-NO" dirty="0" smtClean="0"/>
              <a:t>Bør </a:t>
            </a:r>
            <a:r>
              <a:rPr lang="nb-NO" dirty="0"/>
              <a:t>ha 10 – 15 til hver vandring </a:t>
            </a:r>
            <a:endParaRPr lang="nb-NO" dirty="0" smtClean="0"/>
          </a:p>
          <a:p>
            <a:pPr lvl="1">
              <a:lnSpc>
                <a:spcPct val="150000"/>
              </a:lnSpc>
            </a:pPr>
            <a:r>
              <a:rPr lang="nb-NO" dirty="0" smtClean="0"/>
              <a:t>Man får varsel </a:t>
            </a:r>
            <a:r>
              <a:rPr lang="nb-NO" dirty="0"/>
              <a:t>i begynnelsen av uken </a:t>
            </a:r>
            <a:r>
              <a:rPr lang="nb-NO" dirty="0" smtClean="0"/>
              <a:t>man skal gå, </a:t>
            </a:r>
            <a:r>
              <a:rPr lang="nb-NO" dirty="0"/>
              <a:t>med </a:t>
            </a:r>
            <a:r>
              <a:rPr lang="nb-NO" dirty="0" smtClean="0"/>
              <a:t>evt. påminnelser </a:t>
            </a:r>
            <a:r>
              <a:rPr lang="nb-NO" dirty="0"/>
              <a:t>utover </a:t>
            </a:r>
            <a:r>
              <a:rPr lang="nb-NO" dirty="0" smtClean="0"/>
              <a:t>uken </a:t>
            </a:r>
            <a:endParaRPr lang="nb-NO" dirty="0"/>
          </a:p>
          <a:p>
            <a:pPr lvl="1">
              <a:lnSpc>
                <a:spcPct val="150000"/>
              </a:lnSpc>
            </a:pPr>
            <a:r>
              <a:rPr lang="nb-NO" dirty="0"/>
              <a:t>Få </a:t>
            </a:r>
            <a:r>
              <a:rPr lang="nb-NO" dirty="0" smtClean="0"/>
              <a:t>hendelser, men viktig å være til stede "der det ikke skjedde"</a:t>
            </a:r>
          </a:p>
          <a:p>
            <a:pPr lvl="1">
              <a:lnSpc>
                <a:spcPct val="150000"/>
              </a:lnSpc>
            </a:pPr>
            <a:r>
              <a:rPr lang="nb-NO" dirty="0" smtClean="0"/>
              <a:t>"Kinderegg-effekten": Natteravner får:</a:t>
            </a:r>
            <a:br>
              <a:rPr lang="nb-NO" dirty="0" smtClean="0"/>
            </a:br>
            <a:r>
              <a:rPr lang="nb-NO" dirty="0" smtClean="0"/>
              <a:t>- Fysisk aktivitet / en hyggelig kveldstur</a:t>
            </a:r>
            <a:br>
              <a:rPr lang="nb-NO" dirty="0" smtClean="0"/>
            </a:br>
            <a:r>
              <a:rPr lang="nb-NO" dirty="0" smtClean="0"/>
              <a:t>- Mulighet til å snakke med andre tenåringsforeldre</a:t>
            </a:r>
            <a:br>
              <a:rPr lang="nb-NO" dirty="0" smtClean="0"/>
            </a:br>
            <a:r>
              <a:rPr lang="nb-NO" dirty="0" smtClean="0"/>
              <a:t>- Mulighet til å gjøre noe bra for lokalsamfunnet</a:t>
            </a:r>
            <a:endParaRPr lang="nb-NO" dirty="0"/>
          </a:p>
          <a:p>
            <a:pPr>
              <a:lnSpc>
                <a:spcPct val="150000"/>
              </a:lnSpc>
            </a:pPr>
            <a:endParaRPr lang="nb-NO" dirty="0"/>
          </a:p>
          <a:p>
            <a:pPr marL="0" indent="0">
              <a:lnSpc>
                <a:spcPct val="150000"/>
              </a:lnSpc>
              <a:buNone/>
            </a:pPr>
            <a:endParaRPr lang="nb-NO" sz="2800" dirty="0"/>
          </a:p>
          <a:p>
            <a:pPr marL="0" indent="0">
              <a:buNone/>
            </a:pPr>
            <a:endParaRPr lang="nb-NO" sz="2800" dirty="0"/>
          </a:p>
          <a:p>
            <a:endParaRPr lang="nb-NO" sz="2800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73" y="5262465"/>
            <a:ext cx="1350267" cy="13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2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Eget for trinnet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00050"/>
            <a:r>
              <a:rPr lang="nb-NO" dirty="0"/>
              <a:t>Nasjonale prøver: lesing og </a:t>
            </a:r>
            <a:r>
              <a:rPr lang="nb-NO" dirty="0" smtClean="0"/>
              <a:t>regning</a:t>
            </a:r>
          </a:p>
          <a:p>
            <a:pPr marL="800100" lvl="1"/>
            <a:r>
              <a:rPr lang="nb-NO" dirty="0"/>
              <a:t>Gjennomføres i tidsrommet </a:t>
            </a:r>
            <a:r>
              <a:rPr lang="nb-NO" dirty="0" smtClean="0"/>
              <a:t>10.9-26.9</a:t>
            </a:r>
            <a:endParaRPr lang="nb-NO" dirty="0"/>
          </a:p>
          <a:p>
            <a:pPr marL="400050"/>
            <a:r>
              <a:rPr lang="nb-NO" dirty="0" err="1" smtClean="0"/>
              <a:t>Avgangsfag</a:t>
            </a:r>
            <a:r>
              <a:rPr lang="nb-NO" dirty="0" smtClean="0"/>
              <a:t> i år: musikk og mat og helse</a:t>
            </a:r>
          </a:p>
          <a:p>
            <a:r>
              <a:rPr lang="nb-NO" dirty="0" smtClean="0"/>
              <a:t>UDV og smakebiter på våren</a:t>
            </a:r>
          </a:p>
          <a:p>
            <a:r>
              <a:rPr lang="nb-NO" dirty="0" smtClean="0"/>
              <a:t>Talentsatsing og forsering</a:t>
            </a:r>
          </a:p>
          <a:p>
            <a:r>
              <a:rPr lang="nb-NO" dirty="0" smtClean="0"/>
              <a:t>Program for bedre gjennomføring</a:t>
            </a:r>
          </a:p>
          <a:p>
            <a:r>
              <a:rPr lang="nb-NO" dirty="0" smtClean="0"/>
              <a:t>Valgfag</a:t>
            </a:r>
            <a:r>
              <a:rPr lang="nb-NO" dirty="0"/>
              <a:t>: </a:t>
            </a:r>
          </a:p>
          <a:p>
            <a:pPr lvl="1"/>
            <a:r>
              <a:rPr lang="nb-NO" dirty="0" err="1"/>
              <a:t>Avgangsfag</a:t>
            </a:r>
            <a:r>
              <a:rPr lang="nb-NO" dirty="0"/>
              <a:t> i år dersom faget ikke velges igjen </a:t>
            </a:r>
          </a:p>
          <a:p>
            <a:pPr lvl="2"/>
            <a:r>
              <a:rPr lang="nb-NO" dirty="0"/>
              <a:t>Ved spørsmål om bytter kontakt Solveig K. Hervig </a:t>
            </a:r>
            <a:r>
              <a:rPr lang="nb-NO" dirty="0" smtClean="0"/>
              <a:t>så fort som mulig</a:t>
            </a:r>
          </a:p>
          <a:p>
            <a:pPr lvl="3"/>
            <a:r>
              <a:rPr lang="nb-NO" dirty="0" smtClean="0"/>
              <a:t>99 64 60 54</a:t>
            </a:r>
            <a:endParaRPr lang="nb-NO" dirty="0"/>
          </a:p>
          <a:p>
            <a:pPr marL="457200" lvl="1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88D99-7260-414F-972D-99DD9A956A26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Skolen trenger dere!</a:t>
            </a:r>
            <a:br>
              <a:rPr lang="nb-NO" dirty="0" smtClean="0"/>
            </a:br>
            <a:r>
              <a:rPr lang="nb-NO" dirty="0" smtClean="0"/>
              <a:t>Skolen </a:t>
            </a:r>
            <a:r>
              <a:rPr lang="nb-NO" smtClean="0"/>
              <a:t>ønsker å samarbeide!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Til elevenes beste!</a:t>
            </a:r>
            <a:endParaRPr lang="nb-NO" dirty="0"/>
          </a:p>
        </p:txBody>
      </p:sp>
      <p:pic>
        <p:nvPicPr>
          <p:cNvPr id="8" name="Plassholder for innhold 7" descr="jublende foreldrekontak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9332" y="2906515"/>
            <a:ext cx="5619548" cy="3284720"/>
          </a:xfrm>
        </p:spPr>
      </p:pic>
      <p:sp>
        <p:nvSpPr>
          <p:cNvPr id="5" name="Plassholder for lysbildenummer 6"/>
          <p:cNvSpPr>
            <a:spLocks noGrp="1"/>
          </p:cNvSpPr>
          <p:nvPr>
            <p:ph type="sldNum" sz="quarter" idx="4294967295"/>
          </p:nvPr>
        </p:nvSpPr>
        <p:spPr>
          <a:xfrm>
            <a:off x="250454" y="6375651"/>
            <a:ext cx="440594" cy="323966"/>
          </a:xfrm>
          <a:prstGeom prst="rect">
            <a:avLst/>
          </a:prstGeom>
        </p:spPr>
        <p:txBody>
          <a:bodyPr/>
          <a:lstStyle/>
          <a:p>
            <a:fld id="{922A1F3D-F870-4FA5-A230-572DC2173398}" type="slidenum">
              <a:rPr lang="nb-NO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3173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75917" y="1739900"/>
            <a:ext cx="8393112" cy="3670300"/>
          </a:xfrm>
        </p:spPr>
        <p:txBody>
          <a:bodyPr/>
          <a:lstStyle/>
          <a:p>
            <a:pPr marL="0" indent="0" algn="ctr">
              <a:buNone/>
            </a:pPr>
            <a:r>
              <a:rPr lang="nb-NO" sz="8800" dirty="0" smtClean="0"/>
              <a:t>Trinnets lærere</a:t>
            </a:r>
            <a:endParaRPr lang="nb-NO" sz="8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88D99-7260-414F-972D-99DD9A956A26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09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Laget rundt ungdommene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Lærere og assistenter</a:t>
            </a:r>
          </a:p>
          <a:p>
            <a:r>
              <a:rPr lang="nb-NO" dirty="0"/>
              <a:t>Sosiallærer: fravær + natteravn</a:t>
            </a:r>
          </a:p>
          <a:p>
            <a:r>
              <a:rPr lang="nb-NO" dirty="0"/>
              <a:t>Rådgiver: språkfag og </a:t>
            </a:r>
            <a:r>
              <a:rPr lang="nb-NO" dirty="0" smtClean="0"/>
              <a:t>morsmål</a:t>
            </a:r>
            <a:endParaRPr lang="nb-NO" dirty="0"/>
          </a:p>
          <a:p>
            <a:r>
              <a:rPr lang="nb-NO" dirty="0"/>
              <a:t>Foreldregruppa og FAU </a:t>
            </a:r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 smtClean="0"/>
              <a:t>Annen informasjon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iPad</a:t>
            </a:r>
            <a:r>
              <a:rPr lang="nb-NO" dirty="0" smtClean="0"/>
              <a:t> </a:t>
            </a:r>
            <a:r>
              <a:rPr lang="nb-NO" dirty="0"/>
              <a:t>1:1</a:t>
            </a:r>
          </a:p>
          <a:p>
            <a:r>
              <a:rPr lang="nb-NO" dirty="0"/>
              <a:t>Hjem-skole </a:t>
            </a:r>
            <a:r>
              <a:rPr lang="nb-NO" dirty="0" smtClean="0"/>
              <a:t>samarbeid</a:t>
            </a:r>
            <a:endParaRPr lang="nb-NO" dirty="0"/>
          </a:p>
          <a:p>
            <a:r>
              <a:rPr lang="nb-NO" dirty="0"/>
              <a:t>Skolemelding – ny </a:t>
            </a:r>
            <a:r>
              <a:rPr lang="nb-NO" dirty="0" err="1"/>
              <a:t>app</a:t>
            </a:r>
            <a:r>
              <a:rPr lang="nb-NO" dirty="0"/>
              <a:t> for </a:t>
            </a:r>
            <a:r>
              <a:rPr lang="nb-NO" dirty="0" smtClean="0"/>
              <a:t>foresatte</a:t>
            </a:r>
          </a:p>
          <a:p>
            <a:r>
              <a:rPr lang="nb-NO" dirty="0" smtClean="0"/>
              <a:t>Spesielt for trinnet</a:t>
            </a:r>
          </a:p>
          <a:p>
            <a:r>
              <a:rPr lang="nb-NO" dirty="0" smtClean="0"/>
              <a:t>Underveisvurdering, tilpasset opplæring og kurs</a:t>
            </a:r>
          </a:p>
          <a:p>
            <a:r>
              <a:rPr lang="nb-NO" dirty="0" smtClean="0"/>
              <a:t>10. trinnstur v/Turkomiteen</a:t>
            </a:r>
            <a:endParaRPr lang="nb-NO" dirty="0"/>
          </a:p>
          <a:p>
            <a:r>
              <a:rPr lang="nb-NO" dirty="0"/>
              <a:t>Møtet fortsetter klassevis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25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Sterk og klar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Aktuelle temaer: 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b-NO" dirty="0" smtClean="0"/>
              <a:t>Grensesetting</a:t>
            </a:r>
          </a:p>
          <a:p>
            <a:pPr>
              <a:buFontTx/>
              <a:buChar char="-"/>
            </a:pPr>
            <a:r>
              <a:rPr lang="nb-NO" dirty="0" smtClean="0"/>
              <a:t>Foreldresamarbeid</a:t>
            </a:r>
          </a:p>
          <a:p>
            <a:pPr>
              <a:buFontTx/>
              <a:buChar char="-"/>
            </a:pPr>
            <a:r>
              <a:rPr lang="nb-NO" dirty="0"/>
              <a:t>R</a:t>
            </a:r>
            <a:r>
              <a:rPr lang="nb-NO" dirty="0" smtClean="0"/>
              <a:t>us og unges debutalder</a:t>
            </a:r>
          </a:p>
          <a:p>
            <a:pPr>
              <a:buFontTx/>
              <a:buChar char="-"/>
            </a:pPr>
            <a:r>
              <a:rPr lang="nb-NO" dirty="0" smtClean="0"/>
              <a:t>Foreldrerollen</a:t>
            </a:r>
          </a:p>
          <a:p>
            <a:pPr>
              <a:buFontTx/>
              <a:buChar char="-"/>
            </a:pPr>
            <a:r>
              <a:rPr lang="nb-NO" b="1" dirty="0" smtClean="0"/>
              <a:t>Psykisk helse i ungdomstiden</a:t>
            </a:r>
          </a:p>
          <a:p>
            <a:pPr>
              <a:buFontTx/>
              <a:buChar char="-"/>
            </a:pPr>
            <a:r>
              <a:rPr lang="nb-NO" b="1" dirty="0" smtClean="0"/>
              <a:t>Sosiale medier</a:t>
            </a:r>
          </a:p>
          <a:p>
            <a:pPr>
              <a:buFontTx/>
              <a:buChar char="-"/>
            </a:pPr>
            <a:r>
              <a:rPr lang="nb-NO" dirty="0" smtClean="0"/>
              <a:t>Overgangen fra ungdomsskole til videregående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 smtClean="0"/>
              <a:t>Foreldretreff: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9</a:t>
            </a:r>
            <a:r>
              <a:rPr lang="nb-NO" dirty="0"/>
              <a:t>. trinn: mandag 24.09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sz="1400" dirty="0" smtClean="0"/>
              <a:t>2 foreldrekvelder på 8. trinn, 1 på 9. og 10. trinn</a:t>
            </a:r>
            <a:endParaRPr lang="nb-NO" sz="14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68" y="4032340"/>
            <a:ext cx="3038475" cy="1504950"/>
          </a:xfrm>
        </p:spPr>
      </p:pic>
    </p:spTree>
    <p:extLst>
      <p:ext uri="{BB962C8B-B14F-4D97-AF65-F5344CB8AC3E}">
        <p14:creationId xmlns:p14="http://schemas.microsoft.com/office/powerpoint/2010/main" val="3421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Rådgiver Kari Solvang Andreassen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Fremmedspråk	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Spørsmål om bytting av språk? Ring eller send e-post til Kari</a:t>
            </a:r>
          </a:p>
          <a:p>
            <a:r>
              <a:rPr lang="nb-NO" dirty="0" smtClean="0"/>
              <a:t>Kan gi råd og informasjon om muligheter inn i </a:t>
            </a:r>
            <a:r>
              <a:rPr lang="nb-NO" dirty="0" err="1" smtClean="0"/>
              <a:t>vgs</a:t>
            </a:r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r>
              <a:rPr lang="nb-NO" sz="1800" u="sng" dirty="0" smtClean="0">
                <a:hlinkClick r:id="rId2"/>
              </a:rPr>
              <a:t>Kari.Andreassen@ude.oslo.kommune.no</a:t>
            </a:r>
            <a:endParaRPr lang="nb-NO" sz="1800" u="sng" dirty="0"/>
          </a:p>
          <a:p>
            <a:pPr marL="0" indent="0">
              <a:buNone/>
            </a:pPr>
            <a:r>
              <a:rPr lang="nb-NO" sz="1800" dirty="0"/>
              <a:t>46 85 09 42</a:t>
            </a:r>
          </a:p>
          <a:p>
            <a:pPr marL="0" indent="0">
              <a:buNone/>
            </a:pPr>
            <a:endParaRPr lang="nb-NO" sz="1800" u="sng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 smtClean="0"/>
              <a:t>Morsmålseksamen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 smtClean="0"/>
              <a:t>Tilbud f.o.m 9. trinn til elever med et annet morsmål</a:t>
            </a:r>
          </a:p>
          <a:p>
            <a:r>
              <a:rPr lang="nb-NO" dirty="0" smtClean="0"/>
              <a:t>Skriftlig og muntlig eksamen</a:t>
            </a:r>
          </a:p>
          <a:p>
            <a:r>
              <a:rPr lang="nb-NO" dirty="0" smtClean="0"/>
              <a:t>Kontakt Kari ved spørsmål</a:t>
            </a:r>
          </a:p>
        </p:txBody>
      </p:sp>
    </p:spTree>
    <p:extLst>
      <p:ext uri="{BB962C8B-B14F-4D97-AF65-F5344CB8AC3E}">
        <p14:creationId xmlns:p14="http://schemas.microsoft.com/office/powerpoint/2010/main" val="393521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83" y="1359462"/>
            <a:ext cx="5389205" cy="5604774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88D99-7260-414F-972D-99DD9A956A26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94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Foreldrerådet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err="1" smtClean="0"/>
              <a:t>Alle</a:t>
            </a:r>
            <a:r>
              <a:rPr lang="en-US" sz="2000" dirty="0" smtClean="0"/>
              <a:t> </a:t>
            </a:r>
            <a:r>
              <a:rPr lang="en-US" sz="2000" dirty="0" err="1" smtClean="0"/>
              <a:t>foreldre</a:t>
            </a:r>
            <a:r>
              <a:rPr lang="en-US" sz="2000" dirty="0" smtClean="0"/>
              <a:t> </a:t>
            </a:r>
            <a:r>
              <a:rPr lang="en-US" sz="2000" dirty="0" err="1" smtClean="0"/>
              <a:t>som</a:t>
            </a:r>
            <a:r>
              <a:rPr lang="en-US" sz="2000" dirty="0" smtClean="0"/>
              <a:t> </a:t>
            </a:r>
            <a:r>
              <a:rPr lang="en-US" sz="2000" dirty="0" err="1" smtClean="0"/>
              <a:t>har</a:t>
            </a:r>
            <a:r>
              <a:rPr lang="en-US" sz="2000" dirty="0" smtClean="0"/>
              <a:t> barn </a:t>
            </a:r>
            <a:r>
              <a:rPr lang="en-US" sz="2000" dirty="0" err="1" smtClean="0"/>
              <a:t>ved</a:t>
            </a:r>
            <a:r>
              <a:rPr lang="en-US" sz="2000" dirty="0" smtClean="0"/>
              <a:t> </a:t>
            </a:r>
            <a:r>
              <a:rPr lang="en-US" sz="2000" dirty="0" err="1" smtClean="0"/>
              <a:t>skolen</a:t>
            </a:r>
            <a:r>
              <a:rPr lang="en-US" sz="2000" dirty="0" smtClean="0"/>
              <a:t> er </a:t>
            </a:r>
            <a:r>
              <a:rPr lang="en-US" sz="2000" dirty="0" err="1" smtClean="0"/>
              <a:t>automatisk</a:t>
            </a:r>
            <a:r>
              <a:rPr lang="en-US" sz="2000" dirty="0" smtClean="0"/>
              <a:t> </a:t>
            </a:r>
            <a:r>
              <a:rPr lang="en-US" sz="2000" dirty="0" err="1" smtClean="0"/>
              <a:t>medlemmer</a:t>
            </a:r>
            <a:r>
              <a:rPr lang="en-US" sz="2000" dirty="0" smtClean="0"/>
              <a:t> </a:t>
            </a:r>
            <a:r>
              <a:rPr lang="en-US" sz="2000" dirty="0" err="1" smtClean="0"/>
              <a:t>av</a:t>
            </a:r>
            <a:r>
              <a:rPr lang="en-US" sz="2000" dirty="0" smtClean="0"/>
              <a:t> </a:t>
            </a:r>
            <a:r>
              <a:rPr lang="en-US" sz="2000" dirty="0" err="1" smtClean="0"/>
              <a:t>foreldrerådet</a:t>
            </a:r>
            <a:endParaRPr lang="en-US" sz="2000" dirty="0" smtClean="0"/>
          </a:p>
          <a:p>
            <a:endParaRPr lang="en-US" sz="1800" dirty="0" smtClean="0"/>
          </a:p>
          <a:p>
            <a:r>
              <a:rPr lang="en-US" sz="1800" dirty="0" err="1" smtClean="0"/>
              <a:t>FAU:foreldrerådet</a:t>
            </a:r>
            <a:r>
              <a:rPr lang="en-US" sz="1800" dirty="0" smtClean="0"/>
              <a:t> </a:t>
            </a:r>
            <a:r>
              <a:rPr lang="en-US" sz="1800" dirty="0" err="1" smtClean="0"/>
              <a:t>velger</a:t>
            </a:r>
            <a:r>
              <a:rPr lang="en-US" sz="1800" dirty="0" smtClean="0"/>
              <a:t> et </a:t>
            </a:r>
            <a:r>
              <a:rPr lang="en-US" sz="1800" dirty="0" err="1" smtClean="0"/>
              <a:t>arbeidsutvalg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Plassholder for innhold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/>
              <a:t>SMU</a:t>
            </a:r>
          </a:p>
          <a:p>
            <a:pPr lvl="1"/>
            <a:r>
              <a:rPr lang="en-US" sz="1800" dirty="0"/>
              <a:t>FAU </a:t>
            </a:r>
            <a:r>
              <a:rPr lang="en-US" sz="1800" dirty="0" err="1"/>
              <a:t>velger</a:t>
            </a:r>
            <a:r>
              <a:rPr lang="en-US" sz="1800" dirty="0"/>
              <a:t> sine </a:t>
            </a:r>
            <a:r>
              <a:rPr lang="en-US" sz="1800" dirty="0" err="1"/>
              <a:t>representanter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SMU</a:t>
            </a:r>
          </a:p>
          <a:p>
            <a:pPr lvl="1"/>
            <a:r>
              <a:rPr lang="en-US" sz="1800" dirty="0" err="1"/>
              <a:t>Elever</a:t>
            </a:r>
            <a:r>
              <a:rPr lang="en-US" sz="1800" dirty="0"/>
              <a:t> </a:t>
            </a:r>
            <a:r>
              <a:rPr lang="en-US" sz="1800" dirty="0" err="1"/>
              <a:t>fra</a:t>
            </a:r>
            <a:r>
              <a:rPr lang="en-US" sz="1800" dirty="0"/>
              <a:t> </a:t>
            </a:r>
            <a:r>
              <a:rPr lang="en-US" sz="1800" dirty="0" err="1"/>
              <a:t>elevrådene</a:t>
            </a:r>
            <a:r>
              <a:rPr lang="en-US" sz="1800" dirty="0"/>
              <a:t> </a:t>
            </a:r>
            <a:r>
              <a:rPr lang="en-US" sz="1800" dirty="0" err="1"/>
              <a:t>deltar</a:t>
            </a:r>
            <a:endParaRPr lang="en-US" sz="1800" dirty="0"/>
          </a:p>
          <a:p>
            <a:pPr lvl="1"/>
            <a:r>
              <a:rPr lang="en-US" sz="1800" dirty="0" err="1"/>
              <a:t>Representanter</a:t>
            </a:r>
            <a:r>
              <a:rPr lang="en-US" sz="1800" dirty="0"/>
              <a:t> </a:t>
            </a:r>
            <a:r>
              <a:rPr lang="en-US" sz="1800" dirty="0" err="1"/>
              <a:t>fra</a:t>
            </a:r>
            <a:r>
              <a:rPr lang="en-US" sz="1800" dirty="0"/>
              <a:t> </a:t>
            </a:r>
            <a:r>
              <a:rPr lang="en-US" sz="1800" dirty="0" err="1"/>
              <a:t>bydelen</a:t>
            </a:r>
            <a:endParaRPr lang="en-US" sz="1800" dirty="0"/>
          </a:p>
          <a:p>
            <a:pPr lvl="1"/>
            <a:r>
              <a:rPr lang="en-US" sz="1800" dirty="0" err="1"/>
              <a:t>Skolens</a:t>
            </a:r>
            <a:r>
              <a:rPr lang="en-US" sz="1800" dirty="0"/>
              <a:t> </a:t>
            </a:r>
            <a:r>
              <a:rPr lang="en-US" sz="1800" dirty="0" err="1"/>
              <a:t>ledelse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 smtClean="0"/>
              <a:t>sosiallærer</a:t>
            </a:r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DRIFTSSTYRET</a:t>
            </a:r>
          </a:p>
          <a:p>
            <a:pPr lvl="1"/>
            <a:r>
              <a:rPr lang="en-US" sz="1600" dirty="0"/>
              <a:t>To </a:t>
            </a:r>
            <a:r>
              <a:rPr lang="en-US" sz="1600" dirty="0" err="1"/>
              <a:t>foreldrerepresentanter</a:t>
            </a:r>
            <a:endParaRPr lang="en-US" sz="1600" dirty="0"/>
          </a:p>
          <a:p>
            <a:pPr lvl="1"/>
            <a:r>
              <a:rPr lang="en-US" sz="1600" dirty="0"/>
              <a:t>To </a:t>
            </a:r>
            <a:r>
              <a:rPr lang="en-US" sz="1600" dirty="0" err="1"/>
              <a:t>ansatte</a:t>
            </a:r>
            <a:endParaRPr lang="en-US" sz="1600" dirty="0"/>
          </a:p>
          <a:p>
            <a:pPr lvl="1"/>
            <a:r>
              <a:rPr lang="en-US" sz="1600" dirty="0"/>
              <a:t>To </a:t>
            </a:r>
            <a:r>
              <a:rPr lang="en-US" sz="1600" dirty="0" err="1"/>
              <a:t>elever</a:t>
            </a:r>
            <a:r>
              <a:rPr lang="en-US" sz="1600" dirty="0"/>
              <a:t> </a:t>
            </a:r>
            <a:r>
              <a:rPr lang="en-US" sz="1600" dirty="0" err="1"/>
              <a:t>fra</a:t>
            </a:r>
            <a:r>
              <a:rPr lang="en-US" sz="1600" dirty="0"/>
              <a:t> u. </a:t>
            </a:r>
            <a:r>
              <a:rPr lang="en-US" sz="1600" dirty="0" err="1"/>
              <a:t>trinn</a:t>
            </a:r>
            <a:endParaRPr lang="en-US" sz="1600" dirty="0"/>
          </a:p>
          <a:p>
            <a:pPr lvl="1"/>
            <a:r>
              <a:rPr lang="en-US" sz="1600" dirty="0"/>
              <a:t>To </a:t>
            </a:r>
            <a:r>
              <a:rPr lang="en-US" sz="1600" dirty="0" err="1"/>
              <a:t>representanter</a:t>
            </a:r>
            <a:r>
              <a:rPr lang="en-US" sz="1600" dirty="0"/>
              <a:t> </a:t>
            </a:r>
            <a:r>
              <a:rPr lang="en-US" sz="1600" dirty="0" err="1"/>
              <a:t>fra</a:t>
            </a:r>
            <a:r>
              <a:rPr lang="en-US" sz="1600" dirty="0"/>
              <a:t> </a:t>
            </a:r>
            <a:r>
              <a:rPr lang="en-US" sz="1600" dirty="0" err="1"/>
              <a:t>bydelen</a:t>
            </a:r>
            <a:endParaRPr lang="en-US" sz="1600" dirty="0"/>
          </a:p>
          <a:p>
            <a:pPr lvl="1"/>
            <a:r>
              <a:rPr lang="en-US" sz="1600" dirty="0" err="1"/>
              <a:t>Rektor</a:t>
            </a:r>
            <a:r>
              <a:rPr lang="en-US" sz="1600" dirty="0"/>
              <a:t> </a:t>
            </a:r>
            <a:r>
              <a:rPr lang="en-US" sz="1600" dirty="0" err="1"/>
              <a:t>er</a:t>
            </a:r>
            <a:r>
              <a:rPr lang="en-US" sz="1600" dirty="0"/>
              <a:t> </a:t>
            </a:r>
            <a:r>
              <a:rPr lang="en-US" sz="1600" dirty="0" err="1"/>
              <a:t>sekretær</a:t>
            </a:r>
            <a:endParaRPr lang="en-US" sz="1600" dirty="0"/>
          </a:p>
          <a:p>
            <a:endParaRPr lang="nb-NO" dirty="0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0" y="6375400"/>
            <a:ext cx="439738" cy="323850"/>
          </a:xfrm>
          <a:prstGeom prst="rect">
            <a:avLst/>
          </a:prstGeom>
        </p:spPr>
        <p:txBody>
          <a:bodyPr/>
          <a:lstStyle/>
          <a:p>
            <a:fld id="{D245E2D9-4AB1-4062-B623-0012FF030C50}" type="slidenum">
              <a:rPr lang="nb-NO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519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87433" y="620109"/>
            <a:ext cx="8391525" cy="546100"/>
          </a:xfrm>
        </p:spPr>
        <p:txBody>
          <a:bodyPr/>
          <a:lstStyle/>
          <a:p>
            <a:pPr algn="ctr"/>
            <a:r>
              <a:rPr lang="nb-NO" sz="2800" dirty="0" smtClean="0"/>
              <a:t>Valg av klassekontakt og FAU representant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40524" y="1655379"/>
            <a:ext cx="8434552" cy="454046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sz="2400" dirty="0" smtClean="0"/>
              <a:t>På dette første foreldremøtet må dere velge en FAU-representant og en klassekontakt</a:t>
            </a:r>
            <a:r>
              <a:rPr lang="nb-NO" sz="2400" dirty="0"/>
              <a:t> </a:t>
            </a:r>
            <a:r>
              <a:rPr lang="nb-NO" sz="2400" dirty="0" smtClean="0"/>
              <a:t>dersom det ikke ble gjort på foreldremøtet vår 2018.</a:t>
            </a:r>
          </a:p>
          <a:p>
            <a:pPr>
              <a:lnSpc>
                <a:spcPct val="90000"/>
              </a:lnSpc>
            </a:pPr>
            <a:endParaRPr lang="nb-NO" sz="2400" dirty="0" smtClean="0"/>
          </a:p>
          <a:p>
            <a:pPr>
              <a:lnSpc>
                <a:spcPct val="90000"/>
              </a:lnSpc>
            </a:pPr>
            <a:r>
              <a:rPr lang="nb-NO" sz="2400" dirty="0" smtClean="0"/>
              <a:t>Det vil bli innkalt til årets første FAU-møte </a:t>
            </a:r>
            <a:r>
              <a:rPr lang="nb-NO" sz="2400" dirty="0"/>
              <a:t>i</a:t>
            </a:r>
            <a:r>
              <a:rPr lang="nb-NO" sz="2400" dirty="0" smtClean="0"/>
              <a:t> september 2018.</a:t>
            </a:r>
          </a:p>
          <a:p>
            <a:pPr marL="0" indent="0">
              <a:lnSpc>
                <a:spcPct val="90000"/>
              </a:lnSpc>
              <a:buNone/>
            </a:pPr>
            <a:endParaRPr lang="nb-NO" sz="2400" dirty="0" smtClean="0"/>
          </a:p>
          <a:p>
            <a:pPr>
              <a:lnSpc>
                <a:spcPct val="90000"/>
              </a:lnSpc>
            </a:pPr>
            <a:r>
              <a:rPr lang="nb-NO" sz="2400" dirty="0" smtClean="0"/>
              <a:t>Samarbeid klassekontakter og kontaktlærere</a:t>
            </a:r>
          </a:p>
        </p:txBody>
      </p:sp>
    </p:spTree>
    <p:extLst>
      <p:ext uri="{BB962C8B-B14F-4D97-AF65-F5344CB8AC3E}">
        <p14:creationId xmlns:p14="http://schemas.microsoft.com/office/powerpoint/2010/main" val="2208003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29690" y="569549"/>
            <a:ext cx="8393112" cy="520700"/>
          </a:xfrm>
        </p:spPr>
        <p:txBody>
          <a:bodyPr/>
          <a:lstStyle/>
          <a:p>
            <a:r>
              <a:rPr lang="nb-NO" sz="3600" b="1" dirty="0" smtClean="0">
                <a:latin typeface="Calibri" pitchFamily="34" charset="0"/>
              </a:rPr>
              <a:t>Skolens satsingsområder</a:t>
            </a:r>
            <a:endParaRPr lang="nb-NO" sz="3600" b="1" dirty="0">
              <a:latin typeface="Calibri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9338" y="1583140"/>
            <a:ext cx="8393112" cy="4599296"/>
          </a:xfrm>
        </p:spPr>
        <p:txBody>
          <a:bodyPr/>
          <a:lstStyle/>
          <a:p>
            <a:r>
              <a:rPr lang="nb-NO" sz="3200" dirty="0" smtClean="0"/>
              <a:t>Læring med fokus på grunnleggende ferdigheter</a:t>
            </a:r>
          </a:p>
          <a:p>
            <a:pPr lvl="1"/>
            <a:r>
              <a:rPr lang="nb-NO" sz="2800" dirty="0" smtClean="0"/>
              <a:t>Skriving og lesing</a:t>
            </a:r>
          </a:p>
          <a:p>
            <a:pPr lvl="1"/>
            <a:r>
              <a:rPr lang="nb-NO" sz="2800" dirty="0" smtClean="0"/>
              <a:t>Ord og begreper </a:t>
            </a:r>
          </a:p>
          <a:p>
            <a:r>
              <a:rPr lang="nb-NO" sz="3200" dirty="0" smtClean="0"/>
              <a:t>Inkluderende læringsmiljø</a:t>
            </a:r>
          </a:p>
          <a:p>
            <a:r>
              <a:rPr lang="nb-NO" sz="3200" dirty="0" smtClean="0"/>
              <a:t>Digital kompetanse</a:t>
            </a:r>
          </a:p>
          <a:p>
            <a:r>
              <a:rPr lang="nb-NO" sz="3200" dirty="0" err="1" smtClean="0"/>
              <a:t>Læringsstøttende</a:t>
            </a:r>
            <a:r>
              <a:rPr lang="nb-NO" sz="3200" dirty="0" smtClean="0"/>
              <a:t> aktiviteter i AKS</a:t>
            </a:r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r>
              <a:rPr lang="nb-NO" sz="2800" dirty="0"/>
              <a:t>	</a:t>
            </a:r>
            <a:endParaRPr lang="nb-NO" sz="2800" dirty="0" smtClean="0"/>
          </a:p>
          <a:p>
            <a:pPr marL="0" indent="0">
              <a:buNone/>
            </a:pPr>
            <a:endParaRPr lang="nb-NO" sz="2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DF30-A87A-4881-9BE2-1E8CC1A7B2F7}" type="datetime1">
              <a:rPr lang="en-US" smtClean="0"/>
              <a:pPr/>
              <a:t>8/29/2018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2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de_admin">
  <a:themeElements>
    <a:clrScheme name="Ude_admi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Ude_adm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de_adm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admi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de_admi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admi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admi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admi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admi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8054</TotalTime>
  <Words>802</Words>
  <Application>Microsoft Office PowerPoint</Application>
  <PresentationFormat>A4 (210 x 297 mm)</PresentationFormat>
  <Paragraphs>189</Paragraphs>
  <Slides>25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</vt:lpstr>
      <vt:lpstr>Times New Roman</vt:lpstr>
      <vt:lpstr>Ude_admin</vt:lpstr>
      <vt:lpstr>Office-tema</vt:lpstr>
      <vt:lpstr>Velkommen til foreldremøte</vt:lpstr>
      <vt:lpstr>PowerPoint-presentasjon</vt:lpstr>
      <vt:lpstr>Agenda</vt:lpstr>
      <vt:lpstr>Sterk og klar</vt:lpstr>
      <vt:lpstr>Rådgiver Kari Solvang Andreassen</vt:lpstr>
      <vt:lpstr>PowerPoint-presentasjon</vt:lpstr>
      <vt:lpstr>Foreldrerådet </vt:lpstr>
      <vt:lpstr>Valg av klassekontakt og FAU representant</vt:lpstr>
      <vt:lpstr>Skolens satsingsområder</vt:lpstr>
      <vt:lpstr>Skolens satsing på lærerik læringsteknologi – iPad 1:1</vt:lpstr>
      <vt:lpstr>Osloskolen lanserer Skolemelding</vt:lpstr>
      <vt:lpstr>PowerPoint-presentasjon</vt:lpstr>
      <vt:lpstr>Med appen kan du:  </vt:lpstr>
      <vt:lpstr>Større valgfrihet for foresatte</vt:lpstr>
      <vt:lpstr>Slik laster du ned appen  </vt:lpstr>
      <vt:lpstr>Slik logger du deg på </vt:lpstr>
      <vt:lpstr>Slik melder du fravær for ditt barn </vt:lpstr>
      <vt:lpstr>Sosiallærer Torunn Silva</vt:lpstr>
      <vt:lpstr>Fraværsoppfølging</vt:lpstr>
      <vt:lpstr>Natteravning – informasjon av Torunn Silva</vt:lpstr>
      <vt:lpstr>PowerPoint-presentasjon</vt:lpstr>
      <vt:lpstr>PowerPoint-presentasjon</vt:lpstr>
      <vt:lpstr>Eget for trinnet</vt:lpstr>
      <vt:lpstr>Skolen trenger dere! Skolen ønsker å samarbeide! Til elevenes beste!</vt:lpstr>
      <vt:lpstr>PowerPoint-presentasjon</vt:lpstr>
    </vt:vector>
  </TitlesOfParts>
  <Company>Utdanningsetaten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Lokale forhandlinger 2008</dc:title>
  <dc:creator>heerikse</dc:creator>
  <cp:lastModifiedBy>Solveig Kårhus Hervig</cp:lastModifiedBy>
  <cp:revision>614</cp:revision>
  <cp:lastPrinted>2015-08-26T15:08:40Z</cp:lastPrinted>
  <dcterms:created xsi:type="dcterms:W3CDTF">2008-08-21T08:09:55Z</dcterms:created>
  <dcterms:modified xsi:type="dcterms:W3CDTF">2018-08-29T17:04:27Z</dcterms:modified>
</cp:coreProperties>
</file>