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82" r:id="rId2"/>
  </p:sldMasterIdLst>
  <p:notesMasterIdLst>
    <p:notesMasterId r:id="rId30"/>
  </p:notesMasterIdLst>
  <p:handoutMasterIdLst>
    <p:handoutMasterId r:id="rId31"/>
  </p:handoutMasterIdLst>
  <p:sldIdLst>
    <p:sldId id="445" r:id="rId3"/>
    <p:sldId id="330" r:id="rId4"/>
    <p:sldId id="452" r:id="rId5"/>
    <p:sldId id="492" r:id="rId6"/>
    <p:sldId id="513" r:id="rId7"/>
    <p:sldId id="514" r:id="rId8"/>
    <p:sldId id="506" r:id="rId9"/>
    <p:sldId id="507" r:id="rId10"/>
    <p:sldId id="508" r:id="rId11"/>
    <p:sldId id="509" r:id="rId12"/>
    <p:sldId id="510" r:id="rId13"/>
    <p:sldId id="511" r:id="rId14"/>
    <p:sldId id="512" r:id="rId15"/>
    <p:sldId id="476" r:id="rId16"/>
    <p:sldId id="402" r:id="rId17"/>
    <p:sldId id="404" r:id="rId18"/>
    <p:sldId id="491" r:id="rId19"/>
    <p:sldId id="334" r:id="rId20"/>
    <p:sldId id="503" r:id="rId21"/>
    <p:sldId id="504" r:id="rId22"/>
    <p:sldId id="505" r:id="rId23"/>
    <p:sldId id="495" r:id="rId24"/>
    <p:sldId id="496" r:id="rId25"/>
    <p:sldId id="498" r:id="rId26"/>
    <p:sldId id="501" r:id="rId27"/>
    <p:sldId id="502" r:id="rId28"/>
    <p:sldId id="457" r:id="rId29"/>
  </p:sldIdLst>
  <p:sldSz cx="9906000" cy="6858000" type="A4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6C6BC"/>
    <a:srgbClr val="00338D"/>
    <a:srgbClr val="EAEAEA"/>
    <a:srgbClr val="DDDDDD"/>
    <a:srgbClr val="0B0138"/>
    <a:srgbClr val="74A5CD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12" autoAdjust="0"/>
    <p:restoredTop sz="89558" autoAdjust="0"/>
  </p:normalViewPr>
  <p:slideViewPr>
    <p:cSldViewPr snapToGrid="0">
      <p:cViewPr varScale="1">
        <p:scale>
          <a:sx n="101" d="100"/>
          <a:sy n="101" d="100"/>
        </p:scale>
        <p:origin x="1368" y="18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53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28229" cy="55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9447" y="1"/>
            <a:ext cx="2928229" cy="55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5160"/>
            <a:ext cx="2928229" cy="55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9447" y="9375160"/>
            <a:ext cx="2928229" cy="55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0027BA7-D919-404A-87F8-A7342DA9B8A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4777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5659" cy="55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1"/>
            <a:ext cx="2945659" cy="55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5325" y="774700"/>
            <a:ext cx="5407025" cy="3744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8" y="4742731"/>
            <a:ext cx="4984961" cy="4411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/>
              <a:t>Click to 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375160"/>
            <a:ext cx="2945659" cy="55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375160"/>
            <a:ext cx="2945659" cy="55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D5AC2834-B7F8-4097-A74C-037460DC703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6124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269629-020B-459D-965C-64E8DA907CEE}" type="slidenum">
              <a:rPr lang="nb-NO" smtClean="0"/>
              <a:pPr/>
              <a:t>2</a:t>
            </a:fld>
            <a:endParaRPr lang="nb-NO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dirty="0"/>
              <a:t>Alle</a:t>
            </a:r>
          </a:p>
        </p:txBody>
      </p:sp>
    </p:spTree>
    <p:extLst>
      <p:ext uri="{BB962C8B-B14F-4D97-AF65-F5344CB8AC3E}">
        <p14:creationId xmlns:p14="http://schemas.microsoft.com/office/powerpoint/2010/main" val="1175497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dirty="0">
                <a:latin typeface="Times"/>
              </a:rPr>
              <a:t>Alle</a:t>
            </a:r>
          </a:p>
          <a:p>
            <a:r>
              <a:rPr lang="nb-NO" dirty="0">
                <a:latin typeface="Times"/>
              </a:rPr>
              <a:t>AAA</a:t>
            </a:r>
          </a:p>
        </p:txBody>
      </p:sp>
      <p:sp>
        <p:nvSpPr>
          <p:cNvPr id="29699" name="Slide Number Placeholder 3"/>
          <p:cNvSpPr txBox="1">
            <a:spLocks noGrp="1"/>
          </p:cNvSpPr>
          <p:nvPr/>
        </p:nvSpPr>
        <p:spPr bwMode="auto">
          <a:xfrm>
            <a:off x="3852016" y="9375160"/>
            <a:ext cx="2945659" cy="55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71" tIns="45635" rIns="91271" bIns="45635" anchor="b"/>
          <a:lstStyle/>
          <a:p>
            <a:pPr algn="r" eaLnBrk="0" hangingPunct="0"/>
            <a:fld id="{031F597C-4FC8-4B9E-8823-3B431E6CBA2E}" type="slidenum">
              <a:rPr lang="nb-NO" sz="1200">
                <a:latin typeface="Times"/>
              </a:rPr>
              <a:pPr algn="r" eaLnBrk="0" hangingPunct="0"/>
              <a:t>18</a:t>
            </a:fld>
            <a:endParaRPr lang="nb-NO" sz="1200" dirty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039770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AAA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C2834-B7F8-4097-A74C-037460DC703A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1268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03325" y="1343025"/>
            <a:ext cx="4440238" cy="3073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903A9-DC51-4B5A-A2E9-E13D876D9EC4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1017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03325" y="1343025"/>
            <a:ext cx="4440238" cy="3073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US">
              <a:latin typeface="+mn-l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903A9-DC51-4B5A-A2E9-E13D876D9EC4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7199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03325" y="1343025"/>
            <a:ext cx="4440238" cy="3073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903A9-DC51-4B5A-A2E9-E13D876D9EC4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5073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03325" y="1343025"/>
            <a:ext cx="4440238" cy="3073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903A9-DC51-4B5A-A2E9-E13D876D9EC4}" type="slidenum">
              <a:rPr lang="nb-NO" smtClean="0"/>
              <a:pPr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7366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Samarbeid mellom hjem og skole er hjemlet i lov og forskrift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D0C4D-E9E1-4EDD-BA70-C12A41C567F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09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030B30-B7DB-46CA-A283-EED39448BE44}" type="slidenum">
              <a:rPr lang="nb-NO" smtClean="0">
                <a:latin typeface="Times" pitchFamily="18" charset="0"/>
              </a:rPr>
              <a:pPr>
                <a:defRPr/>
              </a:pPr>
              <a:t>15</a:t>
            </a:fld>
            <a:endParaRPr lang="nb-NO">
              <a:latin typeface="Times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dirty="0">
                <a:latin typeface="Times" pitchFamily="18" charset="0"/>
              </a:rPr>
              <a:t>Ivar</a:t>
            </a:r>
          </a:p>
        </p:txBody>
      </p:sp>
    </p:spTree>
    <p:extLst>
      <p:ext uri="{BB962C8B-B14F-4D97-AF65-F5344CB8AC3E}">
        <p14:creationId xmlns:p14="http://schemas.microsoft.com/office/powerpoint/2010/main" val="3004258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b-NO">
              <a:latin typeface="Times"/>
            </a:endParaRP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A9FF3D-CCCD-44D7-8203-F2DEB73CFA9B}" type="slidenum">
              <a:rPr lang="nb-NO" smtClean="0">
                <a:latin typeface="Times"/>
              </a:rPr>
              <a:pPr/>
              <a:t>16</a:t>
            </a:fld>
            <a:endParaRPr lang="nb-NO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209578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14450"/>
            <a:ext cx="9906000" cy="540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1"/>
          <p:cNvSpPr txBox="1">
            <a:spLocks noChangeAspect="1" noChangeArrowheads="1"/>
          </p:cNvSpPr>
          <p:nvPr/>
        </p:nvSpPr>
        <p:spPr bwMode="auto">
          <a:xfrm>
            <a:off x="1039813" y="233363"/>
            <a:ext cx="1998662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18288"/>
          <a:lstStyle/>
          <a:p>
            <a:pPr marL="457200" indent="-457200" eaLnBrk="0" hangingPunct="0">
              <a:lnSpc>
                <a:spcPts val="1700"/>
              </a:lnSpc>
              <a:defRPr/>
            </a:pPr>
            <a:r>
              <a:rPr lang="nb-NO" sz="1500" dirty="0">
                <a:latin typeface="Times New Roman" pitchFamily="18" charset="0"/>
              </a:rPr>
              <a:t>Oslo kommune</a:t>
            </a:r>
          </a:p>
          <a:p>
            <a:pPr marL="457200" indent="-457200" eaLnBrk="0" hangingPunct="0">
              <a:lnSpc>
                <a:spcPts val="1700"/>
              </a:lnSpc>
              <a:defRPr/>
            </a:pPr>
            <a:r>
              <a:rPr lang="nb-NO" sz="1500" b="1" dirty="0">
                <a:latin typeface="Times New Roman" pitchFamily="18" charset="0"/>
              </a:rPr>
              <a:t>Utdanningsetaten</a:t>
            </a:r>
          </a:p>
          <a:p>
            <a:pPr marL="457200" indent="-457200" eaLnBrk="0" hangingPunct="0">
              <a:lnSpc>
                <a:spcPts val="1700"/>
              </a:lnSpc>
              <a:defRPr/>
            </a:pPr>
            <a:r>
              <a:rPr lang="nb-NO" sz="1500" b="1" dirty="0" err="1">
                <a:latin typeface="Times New Roman" pitchFamily="18" charset="0"/>
              </a:rPr>
              <a:t>Årvoll</a:t>
            </a:r>
            <a:r>
              <a:rPr lang="nb-NO" sz="1500" b="1" dirty="0">
                <a:latin typeface="Times New Roman" pitchFamily="18" charset="0"/>
              </a:rPr>
              <a:t> skole</a:t>
            </a:r>
          </a:p>
          <a:p>
            <a:pPr marL="457200" indent="-457200" eaLnBrk="0" hangingPunct="0">
              <a:lnSpc>
                <a:spcPts val="2400"/>
              </a:lnSpc>
              <a:defRPr/>
            </a:pPr>
            <a:endParaRPr lang="nb-NO" sz="1500" b="1" dirty="0">
              <a:latin typeface="Times New Roman" pitchFamily="18" charset="0"/>
            </a:endParaRPr>
          </a:p>
        </p:txBody>
      </p:sp>
      <p:pic>
        <p:nvPicPr>
          <p:cNvPr id="6" name="Picture 22" descr="BYVPEN-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863" y="127000"/>
            <a:ext cx="78581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3"/>
          <p:cNvSpPr>
            <a:spLocks noChangeAspect="1" noChangeArrowheads="1"/>
          </p:cNvSpPr>
          <p:nvPr/>
        </p:nvSpPr>
        <p:spPr bwMode="auto">
          <a:xfrm>
            <a:off x="0" y="1247775"/>
            <a:ext cx="9906000" cy="217488"/>
          </a:xfrm>
          <a:prstGeom prst="rect">
            <a:avLst/>
          </a:prstGeom>
          <a:solidFill>
            <a:srgbClr val="C6C6B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1047750" y="1247775"/>
            <a:ext cx="8415338" cy="215900"/>
          </a:xfrm>
          <a:prstGeom prst="rect">
            <a:avLst/>
          </a:prstGeom>
          <a:solidFill>
            <a:srgbClr val="00338D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latin typeface="Times" pitchFamily="18" charset="0"/>
            </a:endParaRPr>
          </a:p>
        </p:txBody>
      </p:sp>
      <p:sp>
        <p:nvSpPr>
          <p:cNvPr id="9" name="Line 30"/>
          <p:cNvSpPr>
            <a:spLocks noChangeShapeType="1"/>
          </p:cNvSpPr>
          <p:nvPr/>
        </p:nvSpPr>
        <p:spPr bwMode="auto">
          <a:xfrm>
            <a:off x="1042988" y="119063"/>
            <a:ext cx="0" cy="1071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035050" y="1676400"/>
            <a:ext cx="8391525" cy="546100"/>
          </a:xfrm>
        </p:spPr>
        <p:txBody>
          <a:bodyPr anchor="ctr"/>
          <a:lstStyle>
            <a:lvl1pPr>
              <a:defRPr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031875" y="2222500"/>
            <a:ext cx="8393113" cy="10287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280275" y="6297613"/>
            <a:ext cx="2159000" cy="1793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/>
            </a:lvl1pPr>
          </a:lstStyle>
          <a:p>
            <a:pPr>
              <a:defRPr/>
            </a:pPr>
            <a:fld id="{34CF60F2-CC52-43CC-B783-4D208CBA6E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7280275" y="5867400"/>
            <a:ext cx="2159000" cy="1793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/>
            </a:lvl1pPr>
          </a:lstStyle>
          <a:p>
            <a:pPr>
              <a:defRPr/>
            </a:pPr>
            <a:r>
              <a:rPr lang="en-US"/>
              <a:t>Dokumentnavn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dt" sz="half" idx="12"/>
          </p:nvPr>
        </p:nvSpPr>
        <p:spPr>
          <a:xfrm>
            <a:off x="7280275" y="6081713"/>
            <a:ext cx="2159000" cy="1793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F4625-A319-4CDB-B451-25E4DB1E2CA6}" type="datetime1">
              <a:rPr lang="en-US"/>
              <a:pPr>
                <a:defRPr/>
              </a:pPr>
              <a:t>8/28/18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DE9B2-3FDE-4F5A-AC5A-9D3E558ECB80}" type="datetime1">
              <a:rPr lang="en-US"/>
              <a:pPr>
                <a:defRPr/>
              </a:pPr>
              <a:t>8/28/18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45363" y="1619250"/>
            <a:ext cx="2097087" cy="42481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9338" y="1619250"/>
            <a:ext cx="6143625" cy="42481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BE029-D0A9-459F-B554-872589A320F8}" type="datetime1">
              <a:rPr lang="en-US"/>
              <a:pPr>
                <a:defRPr/>
              </a:pPr>
              <a:t>8/28/18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338" y="1619250"/>
            <a:ext cx="8393112" cy="5207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49338" y="2197100"/>
            <a:ext cx="8393112" cy="3670300"/>
          </a:xfrm>
        </p:spPr>
        <p:txBody>
          <a:bodyPr/>
          <a:lstStyle/>
          <a:p>
            <a:pPr lvl="0"/>
            <a:endParaRPr lang="nb-NO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5846F-B996-4C5E-83BB-C94D1312FBA7}" type="datetime1">
              <a:rPr lang="en-US"/>
              <a:pPr>
                <a:defRPr/>
              </a:pPr>
              <a:t>8/28/18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F8AD54-C7DD-4D1F-B1F0-CAD024BA687D}" type="datetime1">
              <a:rPr lang="en-US" smtClean="0"/>
              <a:pPr>
                <a:defRPr/>
              </a:pPr>
              <a:t>8/28/18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 1 In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NY2_ORGINALheaderUDEinterfac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5" y="6090334"/>
            <a:ext cx="9906000" cy="783566"/>
          </a:xfrm>
          <a:prstGeom prst="rect">
            <a:avLst/>
          </a:prstGeom>
        </p:spPr>
      </p:pic>
      <p:sp>
        <p:nvSpPr>
          <p:cNvPr id="12" name="Rektangel 11"/>
          <p:cNvSpPr/>
          <p:nvPr userDrawn="1"/>
        </p:nvSpPr>
        <p:spPr>
          <a:xfrm>
            <a:off x="0" y="0"/>
            <a:ext cx="9900165" cy="1340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506506" y="191602"/>
            <a:ext cx="8970997" cy="10801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13" name="Plassholder for innhold 2"/>
          <p:cNvSpPr>
            <a:spLocks noGrp="1"/>
          </p:cNvSpPr>
          <p:nvPr>
            <p:ph idx="1"/>
          </p:nvPr>
        </p:nvSpPr>
        <p:spPr>
          <a:xfrm>
            <a:off x="506506" y="1340768"/>
            <a:ext cx="8970997" cy="44979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68037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e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-610" y="1464040"/>
            <a:ext cx="9927901" cy="5395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167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052024" y="3909053"/>
            <a:ext cx="8407692" cy="85893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3033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052024" y="4899371"/>
            <a:ext cx="8411525" cy="64807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517" baseline="0">
                <a:solidFill>
                  <a:schemeClr val="bg1"/>
                </a:solidFill>
              </a:defRPr>
            </a:lvl1pPr>
            <a:lvl2pPr marL="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2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8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00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legge til en undertittel</a:t>
            </a:r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448" y="5813581"/>
            <a:ext cx="9937448" cy="1044420"/>
          </a:xfrm>
          <a:prstGeom prst="rect">
            <a:avLst/>
          </a:prstGeom>
        </p:spPr>
      </p:pic>
      <p:sp>
        <p:nvSpPr>
          <p:cNvPr id="11" name="Plassholder for dato 14"/>
          <p:cNvSpPr txBox="1">
            <a:spLocks/>
          </p:cNvSpPr>
          <p:nvPr userDrawn="1"/>
        </p:nvSpPr>
        <p:spPr>
          <a:xfrm>
            <a:off x="8607854" y="1028700"/>
            <a:ext cx="857880" cy="158529"/>
          </a:xfrm>
          <a:prstGeom prst="rect">
            <a:avLst/>
          </a:prstGeom>
        </p:spPr>
        <p:txBody>
          <a:bodyPr vert="horz" lIns="74295" tIns="37148" rIns="0" bIns="37148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401A2A-EA9E-4009-BB29-E98453A213B6}" type="datetimeFigureOut">
              <a:rPr lang="nb-NO" sz="975" smtClean="0">
                <a:solidFill>
                  <a:schemeClr val="bg2">
                    <a:lumMod val="50000"/>
                  </a:schemeClr>
                </a:solidFill>
              </a:rPr>
              <a:pPr algn="r"/>
              <a:t>28.08.2018</a:t>
            </a:fld>
            <a:endParaRPr lang="nb-NO" sz="975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1052023" y="796428"/>
            <a:ext cx="7489376" cy="390801"/>
          </a:xfrm>
        </p:spPr>
        <p:txBody>
          <a:bodyPr lIns="90000" tIns="46800" bIns="46800">
            <a:noAutofit/>
          </a:bodyPr>
          <a:lstStyle>
            <a:lvl1pPr marL="0" indent="0">
              <a:buNone/>
              <a:defRPr sz="1137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/>
              <a:t>Skolenavn/avd. settes inn her</a:t>
            </a:r>
          </a:p>
        </p:txBody>
      </p:sp>
    </p:spTree>
    <p:extLst>
      <p:ext uri="{BB962C8B-B14F-4D97-AF65-F5344CB8AC3E}">
        <p14:creationId xmlns:p14="http://schemas.microsoft.com/office/powerpoint/2010/main" val="139115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tel og innhold med Osloskol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94" y="6375364"/>
            <a:ext cx="793295" cy="337352"/>
          </a:xfrm>
          <a:prstGeom prst="rect">
            <a:avLst/>
          </a:prstGeom>
        </p:spPr>
      </p:pic>
      <p:sp>
        <p:nvSpPr>
          <p:cNvPr id="8" name="Plassholder for tekst 6"/>
          <p:cNvSpPr>
            <a:spLocks noGrp="1"/>
          </p:cNvSpPr>
          <p:nvPr>
            <p:ph type="body" sz="quarter" idx="13"/>
          </p:nvPr>
        </p:nvSpPr>
        <p:spPr>
          <a:xfrm>
            <a:off x="1052205" y="1610439"/>
            <a:ext cx="8423540" cy="471170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1051870" y="267221"/>
            <a:ext cx="8420101" cy="1209524"/>
          </a:xfrm>
        </p:spPr>
        <p:txBody>
          <a:bodyPr anchor="ctr"/>
          <a:lstStyle>
            <a:lvl1pPr>
              <a:defRPr sz="3033" baseline="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11976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A32B-BDDA-4774-949C-177DEB9883B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28.08.2018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FC705-B15E-4A30-9DC5-3A4EF73DBBF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1050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A32B-BDDA-4774-949C-177DEB9883B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28.08.2018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5DB9-F783-4BB5-9DD9-243EE23E6B65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091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A32B-BDDA-4774-949C-177DEB9883B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28.08.2018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5DB9-F783-4BB5-9DD9-243EE23E6B65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96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88D99-7260-414F-972D-99DD9A956A26}" type="datetime1">
              <a:rPr lang="en-US"/>
              <a:pPr>
                <a:defRPr/>
              </a:pPr>
              <a:t>8/28/18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A32B-BDDA-4774-949C-177DEB9883B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28.08.2018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5DB9-F783-4BB5-9DD9-243EE23E6B65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522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A32B-BDDA-4774-949C-177DEB9883B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28.08.2018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5DB9-F783-4BB5-9DD9-243EE23E6B65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843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A32B-BDDA-4774-949C-177DEB9883B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28.08.2018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5DB9-F783-4BB5-9DD9-243EE23E6B65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3551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A32B-BDDA-4774-949C-177DEB9883B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28.08.2018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5DB9-F783-4BB5-9DD9-243EE23E6B65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1157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A32B-BDDA-4774-949C-177DEB9883B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28.08.2018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5DB9-F783-4BB5-9DD9-243EE23E6B65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4469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A32B-BDDA-4774-949C-177DEB9883B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28.08.2018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5DB9-F783-4BB5-9DD9-243EE23E6B65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1902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A32B-BDDA-4774-949C-177DEB9883B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28.08.2018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5DB9-F783-4BB5-9DD9-243EE23E6B65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7453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A32B-BDDA-4774-949C-177DEB9883B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28.08.2018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5DB9-F783-4BB5-9DD9-243EE23E6B65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08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6EB0F-35E4-49C7-ACF6-A8E35DC93D5C}" type="datetime1">
              <a:rPr lang="en-US"/>
              <a:pPr>
                <a:defRPr/>
              </a:pPr>
              <a:t>8/28/18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9338" y="2197100"/>
            <a:ext cx="4119562" cy="367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21300" y="2197100"/>
            <a:ext cx="4121150" cy="367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0F1E4-D08C-492A-A28F-D7A0FF229502}" type="datetime1">
              <a:rPr lang="en-US"/>
              <a:pPr>
                <a:defRPr/>
              </a:pPr>
              <a:t>8/28/18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2E198-E6C5-4B05-80F2-FA9A44C8280C}" type="datetime1">
              <a:rPr lang="en-US"/>
              <a:pPr>
                <a:defRPr/>
              </a:pPr>
              <a:t>8/28/18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5FB87-EB9F-41C6-B631-B9840D14F6CE}" type="datetime1">
              <a:rPr lang="en-US"/>
              <a:pPr>
                <a:defRPr/>
              </a:pPr>
              <a:t>8/28/18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2885E-9316-4E99-8D5D-A54C76202EE5}" type="datetime1">
              <a:rPr lang="en-US"/>
              <a:pPr>
                <a:defRPr/>
              </a:pPr>
              <a:t>8/28/18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3D095-41F5-4A62-8B0D-3C4C6436133C}" type="datetime1">
              <a:rPr lang="en-US"/>
              <a:pPr>
                <a:defRPr/>
              </a:pPr>
              <a:t>8/28/18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37EA7-EFB8-484F-85B0-96534644FA7A}" type="datetime1">
              <a:rPr lang="en-US"/>
              <a:pPr>
                <a:defRPr/>
              </a:pPr>
              <a:t>8/28/18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Line 28"/>
          <p:cNvSpPr>
            <a:spLocks noChangeShapeType="1"/>
          </p:cNvSpPr>
          <p:nvPr/>
        </p:nvSpPr>
        <p:spPr bwMode="auto">
          <a:xfrm>
            <a:off x="1042988" y="119063"/>
            <a:ext cx="0" cy="1071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81863" y="6083300"/>
            <a:ext cx="21590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/>
            </a:lvl1pPr>
          </a:lstStyle>
          <a:p>
            <a:pPr>
              <a:defRPr/>
            </a:pPr>
            <a:fld id="{29F8AD54-C7DD-4D1F-B1F0-CAD024BA687D}" type="datetime1">
              <a:rPr lang="en-US"/>
              <a:pPr>
                <a:defRPr/>
              </a:pPr>
              <a:t>8/28/18</a:t>
            </a:fld>
            <a:endParaRPr 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9338" y="1619250"/>
            <a:ext cx="839311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Klikk for å redigere tittelstil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9338" y="2197100"/>
            <a:ext cx="8393112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Klikk for å redigere tekststiler i malen</a:t>
            </a:r>
          </a:p>
          <a:p>
            <a:pPr lvl="1"/>
            <a:r>
              <a:rPr lang="en-US"/>
              <a:t>Andre nivå</a:t>
            </a:r>
          </a:p>
          <a:p>
            <a:pPr lvl="2"/>
            <a:r>
              <a:rPr lang="en-US"/>
              <a:t>Tredje nivå</a:t>
            </a:r>
          </a:p>
          <a:p>
            <a:pPr lvl="3"/>
            <a:r>
              <a:rPr lang="en-US"/>
              <a:t>Fjerde nivå</a:t>
            </a:r>
          </a:p>
          <a:p>
            <a:pPr lvl="4"/>
            <a:r>
              <a:rPr lang="en-US"/>
              <a:t>Femte nivå</a:t>
            </a:r>
          </a:p>
        </p:txBody>
      </p:sp>
      <p:sp>
        <p:nvSpPr>
          <p:cNvPr id="1047" name="Text Box 23"/>
          <p:cNvSpPr txBox="1">
            <a:spLocks noChangeAspect="1" noChangeArrowheads="1"/>
          </p:cNvSpPr>
          <p:nvPr/>
        </p:nvSpPr>
        <p:spPr bwMode="auto">
          <a:xfrm>
            <a:off x="1039813" y="233363"/>
            <a:ext cx="1998662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18288"/>
          <a:lstStyle/>
          <a:p>
            <a:pPr marL="457200" indent="-457200" eaLnBrk="0" hangingPunct="0">
              <a:lnSpc>
                <a:spcPts val="1700"/>
              </a:lnSpc>
              <a:defRPr/>
            </a:pPr>
            <a:r>
              <a:rPr lang="nb-NO" sz="1500" dirty="0">
                <a:latin typeface="Times New Roman" pitchFamily="18" charset="0"/>
              </a:rPr>
              <a:t>Oslo kommune</a:t>
            </a:r>
          </a:p>
          <a:p>
            <a:pPr marL="457200" indent="-457200" eaLnBrk="0" hangingPunct="0">
              <a:lnSpc>
                <a:spcPts val="1700"/>
              </a:lnSpc>
              <a:defRPr/>
            </a:pPr>
            <a:r>
              <a:rPr lang="nb-NO" sz="1500" b="1" dirty="0">
                <a:latin typeface="Times New Roman" pitchFamily="18" charset="0"/>
              </a:rPr>
              <a:t>Utdanningsetaten</a:t>
            </a:r>
          </a:p>
          <a:p>
            <a:pPr marL="457200" indent="-457200" eaLnBrk="0" hangingPunct="0">
              <a:lnSpc>
                <a:spcPts val="2400"/>
              </a:lnSpc>
              <a:defRPr/>
            </a:pPr>
            <a:r>
              <a:rPr lang="nb-NO" sz="1500" b="1" dirty="0" err="1">
                <a:latin typeface="Times New Roman" pitchFamily="18" charset="0"/>
              </a:rPr>
              <a:t>Årvoll</a:t>
            </a:r>
            <a:r>
              <a:rPr lang="nb-NO" sz="1500" b="1" dirty="0">
                <a:latin typeface="Times New Roman" pitchFamily="18" charset="0"/>
              </a:rPr>
              <a:t> skole</a:t>
            </a:r>
          </a:p>
        </p:txBody>
      </p:sp>
      <p:pic>
        <p:nvPicPr>
          <p:cNvPr id="1032" name="Picture 24" descr="BYVPEN-F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863" y="127000"/>
            <a:ext cx="78581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9" name="Rectangle 25"/>
          <p:cNvSpPr>
            <a:spLocks noChangeAspect="1" noChangeArrowheads="1"/>
          </p:cNvSpPr>
          <p:nvPr/>
        </p:nvSpPr>
        <p:spPr bwMode="auto">
          <a:xfrm>
            <a:off x="0" y="1247775"/>
            <a:ext cx="9906000" cy="217488"/>
          </a:xfrm>
          <a:prstGeom prst="rect">
            <a:avLst/>
          </a:prstGeom>
          <a:solidFill>
            <a:srgbClr val="C6C6B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1047750" y="1247775"/>
            <a:ext cx="8415338" cy="215900"/>
          </a:xfrm>
          <a:prstGeom prst="rect">
            <a:avLst/>
          </a:prstGeom>
          <a:solidFill>
            <a:srgbClr val="00338D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latin typeface="Times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  <p:sldLayoutId id="2147483696" r:id="rId14"/>
    <p:sldLayoutId id="2147483697" r:id="rId15"/>
    <p:sldLayoutId id="2147483698" r:id="rId16"/>
  </p:sldLayoutIdLst>
  <p:transition/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71A32B-BDDA-4774-949C-177DEB9883BD}" type="datetimeFigureOut">
              <a:rPr lang="nb-NO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28.08.2018</a:t>
            </a:fld>
            <a:endParaRPr lang="nb-NO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CD65DB9-F783-4BB5-9DD9-243EE23E6B65}" type="slidenum">
              <a:rPr lang="nb-NO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802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cid:9002ACC3-4C37-47CD-A31D-24C9267C0523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0" y="200859"/>
            <a:ext cx="9906000" cy="1296143"/>
          </a:xfrm>
        </p:spPr>
        <p:txBody>
          <a:bodyPr>
            <a:noAutofit/>
          </a:bodyPr>
          <a:lstStyle/>
          <a:p>
            <a:r>
              <a:rPr lang="nb-NO" sz="6200" b="1" dirty="0"/>
              <a:t>Velkommen til foreldremøte</a:t>
            </a:r>
            <a:endParaRPr lang="nb-NO" sz="62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485900" y="4520730"/>
            <a:ext cx="6934200" cy="209872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nb-NO" b="1" dirty="0">
                <a:solidFill>
                  <a:schemeClr val="tx1"/>
                </a:solidFill>
              </a:rPr>
              <a:t> </a:t>
            </a:r>
            <a:r>
              <a:rPr lang="nb-NO" sz="6600" b="1" i="1" dirty="0">
                <a:solidFill>
                  <a:schemeClr val="tx1"/>
                </a:solidFill>
              </a:rPr>
              <a:t>Med blikk for alle</a:t>
            </a:r>
            <a:r>
              <a:rPr lang="nb-NO" sz="6600" i="1" dirty="0">
                <a:solidFill>
                  <a:schemeClr val="tx1"/>
                </a:solidFill>
              </a:rPr>
              <a:t>!</a:t>
            </a:r>
          </a:p>
          <a:p>
            <a:pPr>
              <a:spcBef>
                <a:spcPts val="0"/>
              </a:spcBef>
            </a:pPr>
            <a:r>
              <a:rPr lang="nb-NO" sz="1200" b="1" dirty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r>
              <a:rPr lang="nb-NO" sz="3600" b="1" dirty="0">
                <a:solidFill>
                  <a:schemeClr val="tx1"/>
                </a:solidFill>
              </a:rPr>
              <a:t>Samarbeid – Læring – Trivsel</a:t>
            </a:r>
          </a:p>
        </p:txBody>
      </p:sp>
      <p:pic>
        <p:nvPicPr>
          <p:cNvPr id="4" name="Bilde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15000" intensity="2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271" y="1524298"/>
            <a:ext cx="4525402" cy="288724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531933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6"/>
          <p:cNvSpPr>
            <a:spLocks noGrp="1"/>
          </p:cNvSpPr>
          <p:nvPr>
            <p:ph type="body" sz="quarter" idx="13"/>
          </p:nvPr>
        </p:nvSpPr>
        <p:spPr>
          <a:xfrm>
            <a:off x="818541" y="1634801"/>
            <a:ext cx="4992556" cy="4134459"/>
          </a:xfr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nb-NO" sz="1842" err="1"/>
              <a:t>Appen</a:t>
            </a:r>
            <a:r>
              <a:rPr lang="nb-NO" sz="1842"/>
              <a:t> er en del av Skoleplattform Oslo. Du kan lese meldingene fra skolen i den kanalen som passer for deg.  </a:t>
            </a:r>
          </a:p>
          <a:p>
            <a:pPr marL="0" indent="0">
              <a:buNone/>
            </a:pPr>
            <a:endParaRPr lang="nb-NO" sz="1842"/>
          </a:p>
          <a:p>
            <a:pPr marL="0" indent="0">
              <a:buNone/>
            </a:pPr>
            <a:r>
              <a:rPr lang="nb-NO" sz="1842"/>
              <a:t>Du kan lese meldingene fra skolen: </a:t>
            </a:r>
          </a:p>
          <a:p>
            <a:pPr lvl="1"/>
            <a:r>
              <a:rPr lang="nb-NO" sz="1842"/>
              <a:t>I </a:t>
            </a:r>
            <a:r>
              <a:rPr lang="nb-NO" sz="1842" err="1"/>
              <a:t>appen</a:t>
            </a:r>
            <a:r>
              <a:rPr lang="nb-NO" sz="1842"/>
              <a:t> </a:t>
            </a:r>
          </a:p>
          <a:p>
            <a:pPr lvl="1"/>
            <a:r>
              <a:rPr lang="nb-NO" sz="1842"/>
              <a:t>I meldingsverktøyet i Skoleplattform Oslo (pålogging via skolens nettside) </a:t>
            </a:r>
          </a:p>
          <a:p>
            <a:pPr lvl="1"/>
            <a:r>
              <a:rPr lang="nb-NO" sz="1842"/>
              <a:t>På e-post</a:t>
            </a:r>
          </a:p>
          <a:p>
            <a:pPr marL="0" indent="0">
              <a:buNone/>
            </a:pPr>
            <a:endParaRPr lang="nb-NO" sz="1842"/>
          </a:p>
          <a:p>
            <a:pPr marL="0" indent="0">
              <a:buNone/>
            </a:pPr>
            <a:r>
              <a:rPr lang="nb-NO" sz="1842"/>
              <a:t>Du kan skru av automatisk videresending av meldinger til e-post under Min profil (i </a:t>
            </a:r>
            <a:r>
              <a:rPr lang="nb-NO" sz="1842" err="1"/>
              <a:t>appen</a:t>
            </a:r>
            <a:r>
              <a:rPr lang="nb-NO" sz="1842"/>
              <a:t> og Portalen). </a:t>
            </a: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818541" y="776706"/>
            <a:ext cx="8420101" cy="982738"/>
          </a:xfrm>
        </p:spPr>
        <p:txBody>
          <a:bodyPr/>
          <a:lstStyle/>
          <a:p>
            <a:r>
              <a:rPr lang="nb-NO"/>
              <a:t>Større valgfrihet for foresatte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2" r="27370"/>
          <a:stretch/>
        </p:blipFill>
        <p:spPr>
          <a:xfrm>
            <a:off x="5927557" y="642938"/>
            <a:ext cx="3984469" cy="558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79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>
          <a:xfrm>
            <a:off x="1051869" y="1946540"/>
            <a:ext cx="4069671" cy="3713915"/>
          </a:xfr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nb-NO"/>
              <a:t>Last ned Skolemelding til telefon eller nettbrett </a:t>
            </a:r>
          </a:p>
          <a:p>
            <a:r>
              <a:rPr lang="nb-NO"/>
              <a:t>I </a:t>
            </a:r>
            <a:r>
              <a:rPr lang="nb-NO" err="1"/>
              <a:t>AppStore</a:t>
            </a:r>
            <a:r>
              <a:rPr lang="nb-NO"/>
              <a:t> eller Google Play søker du opp appen </a:t>
            </a:r>
            <a:r>
              <a:rPr lang="nb-NO" b="1"/>
              <a:t>Skolemelding foresatte</a:t>
            </a:r>
            <a:endParaRPr lang="nb-NO"/>
          </a:p>
          <a:p>
            <a:endParaRPr lang="nb-NO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051870" y="1444814"/>
            <a:ext cx="8420101" cy="520026"/>
          </a:xfrm>
        </p:spPr>
        <p:txBody>
          <a:bodyPr/>
          <a:lstStyle/>
          <a:p>
            <a:r>
              <a:rPr lang="nb-NO"/>
              <a:t>Slik laster du ned </a:t>
            </a:r>
            <a:r>
              <a:rPr lang="nb-NO" err="1"/>
              <a:t>appen</a:t>
            </a:r>
            <a:r>
              <a:rPr lang="nb-NO"/>
              <a:t> </a:t>
            </a:r>
            <a:br>
              <a:rPr lang="nb-NO"/>
            </a:br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331" y="1254200"/>
            <a:ext cx="2555352" cy="4545136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" r="69939" b="80799"/>
          <a:stretch/>
        </p:blipFill>
        <p:spPr>
          <a:xfrm>
            <a:off x="1051869" y="3525844"/>
            <a:ext cx="94091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9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>
          <a:xfrm>
            <a:off x="1052206" y="1951420"/>
            <a:ext cx="3900795" cy="3828256"/>
          </a:xfrm>
        </p:spPr>
        <p:txBody>
          <a:bodyPr/>
          <a:lstStyle/>
          <a:p>
            <a:r>
              <a:rPr lang="nb-NO"/>
              <a:t>Første gang du logger på, bruker du ID-porten. Det er samme pålogging som til Skoleplattform Oslo eller nettbank.  </a:t>
            </a:r>
          </a:p>
          <a:p>
            <a:r>
              <a:rPr lang="nb-NO"/>
              <a:t>Du får beskjed om å lage en firesifret PIN-kode. </a:t>
            </a:r>
          </a:p>
          <a:p>
            <a:r>
              <a:rPr lang="nb-NO"/>
              <a:t>Neste gang du logger på, bruker du PIN-koden.  </a:t>
            </a:r>
          </a:p>
          <a:p>
            <a:endParaRPr lang="nb-NO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051870" y="1322766"/>
            <a:ext cx="8420101" cy="520026"/>
          </a:xfrm>
        </p:spPr>
        <p:txBody>
          <a:bodyPr/>
          <a:lstStyle/>
          <a:p>
            <a:r>
              <a:rPr lang="nb-NO"/>
              <a:t>Slik logger du deg på</a:t>
            </a:r>
            <a:br>
              <a:rPr lang="nb-NO"/>
            </a:br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540" y="1226033"/>
            <a:ext cx="2554500" cy="454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7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>
          <a:xfrm>
            <a:off x="1052205" y="1842793"/>
            <a:ext cx="5694995" cy="3936883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574"/>
              </a:spcAft>
              <a:buNone/>
            </a:pPr>
            <a:r>
              <a:rPr lang="nb-NO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Hvis du har sykt barn, kan du melde fravær i </a:t>
            </a:r>
            <a:r>
              <a:rPr lang="nb-NO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appen</a:t>
            </a:r>
            <a:r>
              <a:rPr lang="nb-NO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Meldingen sendes automatisk til barnets kontaktlærer. </a:t>
            </a:r>
          </a:p>
          <a:p>
            <a:pPr marL="371464" indent="-371464">
              <a:lnSpc>
                <a:spcPct val="107000"/>
              </a:lnSpc>
              <a:spcAft>
                <a:spcPts val="574"/>
              </a:spcAft>
              <a:buFont typeface="+mj-lt"/>
              <a:buAutoNum type="arabicPeriod"/>
            </a:pPr>
            <a:r>
              <a:rPr lang="nb-NO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Klikk på "Ny melding", og knappen "Meld fravær". </a:t>
            </a:r>
          </a:p>
          <a:p>
            <a:pPr marL="371464" indent="-371464">
              <a:lnSpc>
                <a:spcPct val="107000"/>
              </a:lnSpc>
              <a:spcAft>
                <a:spcPts val="574"/>
              </a:spcAft>
              <a:buFont typeface="+mj-lt"/>
              <a:buAutoNum type="arabicPeriod"/>
            </a:pPr>
            <a:r>
              <a:rPr lang="nb-NO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Velg hvilket av barna du skal melde fravær for. Hvis barnet er tilknyttet flere skoler, velger du hvilken skolen det gjelder.  </a:t>
            </a:r>
          </a:p>
          <a:p>
            <a:pPr marL="371464" indent="-371464">
              <a:lnSpc>
                <a:spcPct val="107000"/>
              </a:lnSpc>
              <a:spcAft>
                <a:spcPts val="574"/>
              </a:spcAft>
              <a:buFont typeface="+mj-lt"/>
              <a:buAutoNum type="arabicPeriod"/>
            </a:pPr>
            <a:r>
              <a:rPr lang="nb-NO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Skriv beskjeden, og trykk Send. </a:t>
            </a:r>
          </a:p>
          <a:p>
            <a:pPr marL="0" indent="0">
              <a:lnSpc>
                <a:spcPct val="107000"/>
              </a:lnSpc>
              <a:spcAft>
                <a:spcPts val="574"/>
              </a:spcAft>
              <a:buNone/>
            </a:pPr>
            <a:endParaRPr lang="nb-NO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574"/>
              </a:spcAft>
              <a:buNone/>
            </a:pPr>
            <a:r>
              <a:rPr lang="nb-NO" sz="1517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 er fortsatt mulig å melde fravær via SMS: Tlf.nr. 59 44 72 70​</a:t>
            </a:r>
            <a:br>
              <a:rPr lang="nb-NO"/>
            </a:br>
            <a:endParaRPr lang="nb-NO" sz="1517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b-NO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051870" y="1322766"/>
            <a:ext cx="8420101" cy="520026"/>
          </a:xfrm>
        </p:spPr>
        <p:txBody>
          <a:bodyPr/>
          <a:lstStyle/>
          <a:p>
            <a:r>
              <a:rPr lang="nb-NO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Slik melder du fravær for ditt barn</a:t>
            </a:r>
            <a:br>
              <a:rPr lang="nb-NO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225" y="1833033"/>
            <a:ext cx="2117620" cy="3766557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5" name="Ellipse 4"/>
          <p:cNvSpPr/>
          <p:nvPr/>
        </p:nvSpPr>
        <p:spPr>
          <a:xfrm>
            <a:off x="6986555" y="3038957"/>
            <a:ext cx="702078" cy="390043"/>
          </a:xfrm>
          <a:prstGeom prst="ellipse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167"/>
          </a:p>
        </p:txBody>
      </p:sp>
    </p:spTree>
    <p:extLst>
      <p:ext uri="{BB962C8B-B14F-4D97-AF65-F5344CB8AC3E}">
        <p14:creationId xmlns:p14="http://schemas.microsoft.com/office/powerpoint/2010/main" val="255767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5"/>
          <p:cNvSpPr>
            <a:spLocks noGrp="1"/>
          </p:cNvSpPr>
          <p:nvPr>
            <p:ph type="sldNum" sz="quarter" idx="4294967295"/>
          </p:nvPr>
        </p:nvSpPr>
        <p:spPr>
          <a:xfrm>
            <a:off x="250454" y="6375651"/>
            <a:ext cx="440594" cy="323966"/>
          </a:xfrm>
          <a:prstGeom prst="rect">
            <a:avLst/>
          </a:prstGeom>
        </p:spPr>
        <p:txBody>
          <a:bodyPr/>
          <a:lstStyle/>
          <a:p>
            <a:fld id="{D245E2D9-4AB1-4062-B623-0012FF030C50}" type="slidenum">
              <a:rPr lang="nb-NO"/>
              <a:pPr/>
              <a:t>14</a:t>
            </a:fld>
            <a:endParaRPr lang="nb-NO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Foreldrerådet</a:t>
            </a:r>
            <a:r>
              <a:rPr lang="en-US" dirty="0"/>
              <a:t>	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842" y="1274267"/>
            <a:ext cx="8388559" cy="4264832"/>
          </a:xfrm>
        </p:spPr>
        <p:txBody>
          <a:bodyPr/>
          <a:lstStyle/>
          <a:p>
            <a:r>
              <a:rPr lang="en-US" dirty="0"/>
              <a:t>	</a:t>
            </a:r>
          </a:p>
          <a:p>
            <a:endParaRPr lang="en-US" dirty="0"/>
          </a:p>
          <a:p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foreldre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barn </a:t>
            </a:r>
            <a:r>
              <a:rPr lang="en-US" dirty="0" err="1"/>
              <a:t>ved</a:t>
            </a:r>
            <a:r>
              <a:rPr lang="en-US" dirty="0"/>
              <a:t> </a:t>
            </a:r>
            <a:r>
              <a:rPr lang="en-US" dirty="0" err="1"/>
              <a:t>skolen</a:t>
            </a:r>
            <a:r>
              <a:rPr lang="en-US" dirty="0"/>
              <a:t> er </a:t>
            </a:r>
            <a:r>
              <a:rPr lang="en-US" dirty="0" err="1"/>
              <a:t>automatisk</a:t>
            </a:r>
            <a:r>
              <a:rPr lang="en-US" dirty="0"/>
              <a:t> </a:t>
            </a:r>
            <a:r>
              <a:rPr lang="en-US" dirty="0" err="1"/>
              <a:t>medlemmer</a:t>
            </a:r>
            <a:r>
              <a:rPr lang="en-US" dirty="0"/>
              <a:t> </a:t>
            </a:r>
            <a:r>
              <a:rPr lang="en-US" dirty="0" err="1"/>
              <a:t>av</a:t>
            </a:r>
            <a:r>
              <a:rPr lang="en-US" dirty="0"/>
              <a:t> </a:t>
            </a:r>
            <a:r>
              <a:rPr lang="en-US" sz="1800" dirty="0" err="1"/>
              <a:t>foreldrerådet</a:t>
            </a:r>
            <a:endParaRPr lang="en-US" sz="1800" dirty="0"/>
          </a:p>
          <a:p>
            <a:r>
              <a:rPr lang="en-US" sz="1800" dirty="0" err="1"/>
              <a:t>FAU:foreldrerådet</a:t>
            </a:r>
            <a:r>
              <a:rPr lang="en-US" sz="1800" dirty="0"/>
              <a:t> </a:t>
            </a:r>
            <a:r>
              <a:rPr lang="en-US" sz="1800" dirty="0" err="1"/>
              <a:t>velger</a:t>
            </a:r>
            <a:r>
              <a:rPr lang="en-US" sz="1800" dirty="0"/>
              <a:t> et </a:t>
            </a:r>
            <a:r>
              <a:rPr lang="en-US" sz="1800" dirty="0" err="1"/>
              <a:t>arbeidsutvalg</a:t>
            </a:r>
            <a:endParaRPr lang="en-US" sz="1800" dirty="0"/>
          </a:p>
          <a:p>
            <a:r>
              <a:rPr lang="en-US" sz="1800" dirty="0"/>
              <a:t>SMU</a:t>
            </a:r>
          </a:p>
          <a:p>
            <a:pPr lvl="1"/>
            <a:r>
              <a:rPr lang="en-US" sz="1800" dirty="0"/>
              <a:t>FAU </a:t>
            </a:r>
            <a:r>
              <a:rPr lang="en-US" sz="1800" dirty="0" err="1"/>
              <a:t>velger</a:t>
            </a:r>
            <a:r>
              <a:rPr lang="en-US" sz="1800" dirty="0"/>
              <a:t> sine </a:t>
            </a:r>
            <a:r>
              <a:rPr lang="en-US" sz="1800" dirty="0" err="1"/>
              <a:t>representanter</a:t>
            </a:r>
            <a:r>
              <a:rPr lang="en-US" sz="1800" dirty="0"/>
              <a:t> </a:t>
            </a:r>
            <a:r>
              <a:rPr lang="en-US" sz="1800" dirty="0" err="1"/>
              <a:t>til</a:t>
            </a:r>
            <a:r>
              <a:rPr lang="en-US" sz="1800" dirty="0"/>
              <a:t> SMU</a:t>
            </a:r>
          </a:p>
          <a:p>
            <a:pPr lvl="1"/>
            <a:r>
              <a:rPr lang="en-US" sz="1800" dirty="0" err="1"/>
              <a:t>Elever</a:t>
            </a:r>
            <a:r>
              <a:rPr lang="en-US" sz="1800" dirty="0"/>
              <a:t> </a:t>
            </a:r>
            <a:r>
              <a:rPr lang="en-US" sz="1800" dirty="0" err="1"/>
              <a:t>fra</a:t>
            </a:r>
            <a:r>
              <a:rPr lang="en-US" sz="1800" dirty="0"/>
              <a:t> </a:t>
            </a:r>
            <a:r>
              <a:rPr lang="en-US" sz="1800" dirty="0" err="1"/>
              <a:t>elevrådene</a:t>
            </a:r>
            <a:r>
              <a:rPr lang="en-US" sz="1800" dirty="0"/>
              <a:t> </a:t>
            </a:r>
            <a:r>
              <a:rPr lang="en-US" sz="1800" dirty="0" err="1"/>
              <a:t>deltar</a:t>
            </a:r>
            <a:endParaRPr lang="en-US" sz="1800" dirty="0"/>
          </a:p>
          <a:p>
            <a:pPr lvl="1"/>
            <a:r>
              <a:rPr lang="en-US" sz="1800" dirty="0" err="1"/>
              <a:t>Representanter</a:t>
            </a:r>
            <a:r>
              <a:rPr lang="en-US" sz="1800" dirty="0"/>
              <a:t> </a:t>
            </a:r>
            <a:r>
              <a:rPr lang="en-US" sz="1800" dirty="0" err="1"/>
              <a:t>fra</a:t>
            </a:r>
            <a:r>
              <a:rPr lang="en-US" sz="1800" dirty="0"/>
              <a:t> </a:t>
            </a:r>
            <a:r>
              <a:rPr lang="en-US" sz="1800" dirty="0" err="1"/>
              <a:t>bydelen</a:t>
            </a:r>
            <a:endParaRPr lang="en-US" sz="1800" dirty="0"/>
          </a:p>
          <a:p>
            <a:pPr lvl="1"/>
            <a:r>
              <a:rPr lang="en-US" sz="1800" dirty="0" err="1"/>
              <a:t>Skolens</a:t>
            </a:r>
            <a:r>
              <a:rPr lang="en-US" sz="1800" dirty="0"/>
              <a:t> </a:t>
            </a:r>
            <a:r>
              <a:rPr lang="en-US" sz="1800" dirty="0" err="1"/>
              <a:t>ledelse</a:t>
            </a:r>
            <a:r>
              <a:rPr lang="en-US" sz="1800" dirty="0"/>
              <a:t> </a:t>
            </a:r>
            <a:r>
              <a:rPr lang="en-US" sz="1800" dirty="0" err="1"/>
              <a:t>og</a:t>
            </a:r>
            <a:r>
              <a:rPr lang="en-US" sz="1800" dirty="0"/>
              <a:t> </a:t>
            </a:r>
            <a:r>
              <a:rPr lang="en-US" sz="1800" dirty="0" err="1"/>
              <a:t>sosiallærer</a:t>
            </a:r>
            <a:endParaRPr lang="en-US" sz="1800" dirty="0"/>
          </a:p>
          <a:p>
            <a:r>
              <a:rPr lang="en-US" sz="1800" dirty="0"/>
              <a:t>DRIFTSSTYRET</a:t>
            </a:r>
          </a:p>
          <a:p>
            <a:pPr lvl="1"/>
            <a:r>
              <a:rPr lang="en-US" sz="1800" dirty="0"/>
              <a:t>To </a:t>
            </a:r>
            <a:r>
              <a:rPr lang="en-US" sz="1800" dirty="0" err="1"/>
              <a:t>foreldrerepresentanter</a:t>
            </a:r>
            <a:endParaRPr lang="en-US" sz="1800" dirty="0"/>
          </a:p>
          <a:p>
            <a:pPr lvl="1"/>
            <a:r>
              <a:rPr lang="en-US" sz="1800" dirty="0"/>
              <a:t>To </a:t>
            </a:r>
            <a:r>
              <a:rPr lang="en-US" sz="1800" dirty="0" err="1"/>
              <a:t>ansatte</a:t>
            </a:r>
            <a:endParaRPr lang="en-US" sz="1800" dirty="0"/>
          </a:p>
          <a:p>
            <a:pPr lvl="1"/>
            <a:r>
              <a:rPr lang="en-US" sz="1800" dirty="0"/>
              <a:t>To </a:t>
            </a:r>
            <a:r>
              <a:rPr lang="en-US" sz="1800" dirty="0" err="1"/>
              <a:t>elever</a:t>
            </a:r>
            <a:r>
              <a:rPr lang="en-US" sz="1800" dirty="0"/>
              <a:t> </a:t>
            </a:r>
            <a:r>
              <a:rPr lang="en-US" sz="1800" dirty="0" err="1"/>
              <a:t>fra</a:t>
            </a:r>
            <a:r>
              <a:rPr lang="en-US" sz="1800" dirty="0"/>
              <a:t> u. </a:t>
            </a:r>
            <a:r>
              <a:rPr lang="en-US" sz="1800" dirty="0" err="1"/>
              <a:t>trinn</a:t>
            </a:r>
            <a:endParaRPr lang="en-US" sz="1800" dirty="0"/>
          </a:p>
          <a:p>
            <a:pPr lvl="1"/>
            <a:r>
              <a:rPr lang="en-US" sz="1800" dirty="0"/>
              <a:t>To </a:t>
            </a:r>
            <a:r>
              <a:rPr lang="en-US" sz="1800" dirty="0" err="1"/>
              <a:t>representanter</a:t>
            </a:r>
            <a:r>
              <a:rPr lang="en-US" sz="1800" dirty="0"/>
              <a:t> </a:t>
            </a:r>
            <a:r>
              <a:rPr lang="en-US" sz="1800" dirty="0" err="1"/>
              <a:t>fra</a:t>
            </a:r>
            <a:r>
              <a:rPr lang="en-US" sz="1800" dirty="0"/>
              <a:t> </a:t>
            </a:r>
            <a:r>
              <a:rPr lang="en-US" sz="1800" dirty="0" err="1"/>
              <a:t>bydelen</a:t>
            </a:r>
            <a:endParaRPr lang="en-US" sz="1800" dirty="0"/>
          </a:p>
          <a:p>
            <a:pPr lvl="1"/>
            <a:r>
              <a:rPr lang="en-US" sz="1800" dirty="0" err="1"/>
              <a:t>Rektor</a:t>
            </a:r>
            <a:r>
              <a:rPr lang="en-US" sz="1800" dirty="0"/>
              <a:t> er </a:t>
            </a:r>
            <a:r>
              <a:rPr lang="en-US" sz="1800" dirty="0" err="1"/>
              <a:t>sekretær</a:t>
            </a:r>
            <a:endParaRPr lang="en-US" sz="1800" dirty="0"/>
          </a:p>
          <a:p>
            <a:pPr marL="457200" lvl="1" indent="0">
              <a:buNone/>
            </a:pPr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39751930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987433" y="620109"/>
            <a:ext cx="8391525" cy="546100"/>
          </a:xfrm>
        </p:spPr>
        <p:txBody>
          <a:bodyPr/>
          <a:lstStyle/>
          <a:p>
            <a:pPr algn="ctr"/>
            <a:r>
              <a:rPr lang="nb-NO" sz="2800" dirty="0"/>
              <a:t>Valg av klassekontakt og FAU representant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040524" y="1655379"/>
            <a:ext cx="8434552" cy="454046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b-NO" sz="2400" dirty="0"/>
              <a:t>På dette første foreldremøtet må dere velge en FAU-representant og en klassekontakt dersom det ikke ble gjort på foreldremøtet vår 2018.</a:t>
            </a:r>
          </a:p>
          <a:p>
            <a:pPr>
              <a:lnSpc>
                <a:spcPct val="90000"/>
              </a:lnSpc>
            </a:pPr>
            <a:endParaRPr lang="nb-NO" sz="2400" dirty="0"/>
          </a:p>
          <a:p>
            <a:pPr>
              <a:lnSpc>
                <a:spcPct val="90000"/>
              </a:lnSpc>
            </a:pPr>
            <a:r>
              <a:rPr lang="nb-NO" sz="2400" dirty="0"/>
              <a:t>Det vil bli innkalt til årets første FAU-møte i september 2018.</a:t>
            </a:r>
          </a:p>
          <a:p>
            <a:pPr marL="0" indent="0">
              <a:lnSpc>
                <a:spcPct val="90000"/>
              </a:lnSpc>
              <a:buNone/>
            </a:pPr>
            <a:endParaRPr lang="nb-NO" sz="2400" dirty="0"/>
          </a:p>
          <a:p>
            <a:pPr>
              <a:lnSpc>
                <a:spcPct val="90000"/>
              </a:lnSpc>
            </a:pPr>
            <a:r>
              <a:rPr lang="nb-NO" sz="2400" dirty="0"/>
              <a:t>Samarbeid klassekontakter og kontaktlærere</a:t>
            </a:r>
          </a:p>
        </p:txBody>
      </p:sp>
    </p:spTree>
    <p:extLst>
      <p:ext uri="{BB962C8B-B14F-4D97-AF65-F5344CB8AC3E}">
        <p14:creationId xmlns:p14="http://schemas.microsoft.com/office/powerpoint/2010/main" val="220800312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245476" y="1686910"/>
            <a:ext cx="8161570" cy="3626452"/>
          </a:xfrm>
        </p:spPr>
        <p:txBody>
          <a:bodyPr/>
          <a:lstStyle/>
          <a:p>
            <a:r>
              <a:rPr lang="nb-NO" sz="2400" dirty="0"/>
              <a:t>Mye biltrafikk ved levering og henting</a:t>
            </a:r>
          </a:p>
          <a:p>
            <a:r>
              <a:rPr lang="nb-NO" sz="2400" dirty="0"/>
              <a:t>Utfordringer med bygging på nabotomta og flerbrukshall</a:t>
            </a:r>
          </a:p>
          <a:p>
            <a:r>
              <a:rPr lang="nb-NO" sz="2400" dirty="0"/>
              <a:t>Reduserte parkeringsmuligheter</a:t>
            </a:r>
          </a:p>
          <a:p>
            <a:r>
              <a:rPr lang="nb-NO" sz="2400" dirty="0"/>
              <a:t>Sykling/sparkesykling i skolegården er ikke tillatt</a:t>
            </a:r>
          </a:p>
          <a:p>
            <a:pPr lvl="1"/>
            <a:r>
              <a:rPr lang="nb-NO" sz="2400" dirty="0"/>
              <a:t>Sykler/sparkesykler skal trilles</a:t>
            </a:r>
          </a:p>
          <a:p>
            <a:pPr lvl="1"/>
            <a:r>
              <a:rPr lang="nb-NO" sz="2400" dirty="0"/>
              <a:t>Sykler/sparkesykler låses i sykkelstativ</a:t>
            </a:r>
          </a:p>
          <a:p>
            <a:r>
              <a:rPr lang="nb-NO" sz="2400" dirty="0"/>
              <a:t>Elevene oppfordres til å gå/sykle og bruke gangvei/gangtunnel</a:t>
            </a:r>
          </a:p>
          <a:p>
            <a:pPr marL="0" indent="0">
              <a:buNone/>
            </a:pPr>
            <a:endParaRPr lang="nb-NO" sz="2400" dirty="0"/>
          </a:p>
        </p:txBody>
      </p:sp>
      <p:sp>
        <p:nvSpPr>
          <p:cNvPr id="7168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F736695-58EE-4687-94BC-FDA2E892383E}" type="datetime1">
              <a:rPr lang="en-US" smtClean="0"/>
              <a:pPr/>
              <a:t>8/28/18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12888" y="520263"/>
            <a:ext cx="8393112" cy="648330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nb-NO" sz="40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Trafikksituasjonen </a:t>
            </a:r>
            <a:endParaRPr kumimoji="0" lang="nb-NO" sz="40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9048197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Skolen trenger dere!</a:t>
            </a:r>
            <a:br>
              <a:rPr lang="nb-NO" dirty="0"/>
            </a:br>
            <a:r>
              <a:rPr lang="nb-NO" dirty="0"/>
              <a:t>Skolen </a:t>
            </a:r>
            <a:r>
              <a:rPr lang="nb-NO"/>
              <a:t>ønsker å samarbeide!</a:t>
            </a:r>
            <a:br>
              <a:rPr lang="nb-NO" dirty="0"/>
            </a:br>
            <a:r>
              <a:rPr lang="nb-NO" dirty="0"/>
              <a:t>Til elevenes beste!</a:t>
            </a:r>
          </a:p>
        </p:txBody>
      </p:sp>
      <p:pic>
        <p:nvPicPr>
          <p:cNvPr id="8" name="Plassholder for innhold 7" descr="jublende foreldrekontak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9332" y="2906515"/>
            <a:ext cx="5619548" cy="3284720"/>
          </a:xfrm>
        </p:spPr>
      </p:pic>
      <p:sp>
        <p:nvSpPr>
          <p:cNvPr id="5" name="Plassholder for lysbildenummer 6"/>
          <p:cNvSpPr>
            <a:spLocks noGrp="1"/>
          </p:cNvSpPr>
          <p:nvPr>
            <p:ph type="sldNum" sz="quarter" idx="4294967295"/>
          </p:nvPr>
        </p:nvSpPr>
        <p:spPr>
          <a:xfrm>
            <a:off x="250454" y="6375651"/>
            <a:ext cx="440594" cy="323966"/>
          </a:xfrm>
          <a:prstGeom prst="rect">
            <a:avLst/>
          </a:prstGeom>
        </p:spPr>
        <p:txBody>
          <a:bodyPr/>
          <a:lstStyle/>
          <a:p>
            <a:fld id="{922A1F3D-F870-4FA5-A230-572DC2173398}" type="slidenum">
              <a:rPr lang="nb-NO"/>
              <a:pPr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317313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4294967295"/>
          </p:nvPr>
        </p:nvSpPr>
        <p:spPr>
          <a:xfrm>
            <a:off x="1011238" y="1525588"/>
            <a:ext cx="8393112" cy="4110037"/>
          </a:xfrm>
        </p:spPr>
        <p:txBody>
          <a:bodyPr/>
          <a:lstStyle/>
          <a:p>
            <a:r>
              <a:rPr lang="nb-NO" sz="2400" dirty="0"/>
              <a:t>Trivsel: God relasjon lærer-elev, elev-elev</a:t>
            </a:r>
          </a:p>
          <a:p>
            <a:r>
              <a:rPr lang="nb-NO" sz="2400" dirty="0"/>
              <a:t>Samarbeid: Godt hjem-skolesamarbeid</a:t>
            </a:r>
          </a:p>
          <a:p>
            <a:pPr lvl="1"/>
            <a:r>
              <a:rPr lang="nb-NO" sz="2400" dirty="0"/>
              <a:t>Engasjerte, motiverende og interesserte foresatte</a:t>
            </a:r>
          </a:p>
          <a:p>
            <a:pPr lvl="1"/>
            <a:r>
              <a:rPr lang="nb-NO" sz="2400" dirty="0"/>
              <a:t>Positiv holdning til skolen</a:t>
            </a:r>
          </a:p>
          <a:p>
            <a:pPr lvl="1"/>
            <a:r>
              <a:rPr lang="nb-NO" sz="2400" dirty="0"/>
              <a:t>Nettverk mellom foreldre</a:t>
            </a:r>
          </a:p>
          <a:p>
            <a:r>
              <a:rPr lang="nb-NO" sz="2400" dirty="0"/>
              <a:t>Læring: Metoder og undervisning </a:t>
            </a:r>
          </a:p>
          <a:p>
            <a:r>
              <a:rPr lang="nb-NO" sz="2400" dirty="0"/>
              <a:t>Ro, orden, respekt, klasseledelse</a:t>
            </a:r>
          </a:p>
          <a:p>
            <a:r>
              <a:rPr lang="nb-NO" sz="2400" dirty="0"/>
              <a:t>Faglig gode lærere som er gode til å formidle</a:t>
            </a:r>
          </a:p>
          <a:p>
            <a:r>
              <a:rPr lang="nb-NO" sz="2400" dirty="0"/>
              <a:t>Tilstedeværelse (190 skoledager, 175 fridager)</a:t>
            </a:r>
          </a:p>
          <a:p>
            <a:pPr marL="0" indent="0">
              <a:buNone/>
            </a:pPr>
            <a:br>
              <a:rPr lang="nb-NO" sz="2400" dirty="0"/>
            </a:br>
            <a:endParaRPr lang="nb-NO" sz="2400" dirty="0"/>
          </a:p>
          <a:p>
            <a:pPr>
              <a:buFontTx/>
              <a:buNone/>
            </a:pPr>
            <a:endParaRPr lang="nb-NO" sz="2400" dirty="0"/>
          </a:p>
        </p:txBody>
      </p:sp>
      <p:sp>
        <p:nvSpPr>
          <p:cNvPr id="28675" name="Date Placeholder 3"/>
          <p:cNvSpPr txBox="1">
            <a:spLocks noGrp="1"/>
          </p:cNvSpPr>
          <p:nvPr/>
        </p:nvSpPr>
        <p:spPr bwMode="auto">
          <a:xfrm>
            <a:off x="7281863" y="6083300"/>
            <a:ext cx="21590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0" hangingPunct="0"/>
            <a:fld id="{E667B4F0-52DF-4D48-9531-33D9D760C393}" type="datetime1">
              <a:rPr lang="en-US" sz="900"/>
              <a:pPr algn="r" eaLnBrk="0" hangingPunct="0"/>
              <a:t>8/28/18</a:t>
            </a:fld>
            <a:endParaRPr lang="en-US" sz="90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54530" y="517847"/>
            <a:ext cx="8393112" cy="648330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nb-NO" sz="36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Dette gir læringsutbytte – 10. trinn</a:t>
            </a:r>
            <a:endParaRPr kumimoji="0" lang="nb-NO" sz="36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55896" y="1723214"/>
            <a:ext cx="8393112" cy="4023490"/>
          </a:xfrm>
        </p:spPr>
        <p:txBody>
          <a:bodyPr/>
          <a:lstStyle/>
          <a:p>
            <a:r>
              <a:rPr lang="nb-NO" dirty="0"/>
              <a:t>Motivasjon og mestring</a:t>
            </a:r>
          </a:p>
          <a:p>
            <a:r>
              <a:rPr lang="nb-NO" dirty="0"/>
              <a:t>”Best når det gjelder”</a:t>
            </a:r>
          </a:p>
          <a:p>
            <a:r>
              <a:rPr lang="nb-NO" dirty="0"/>
              <a:t>Å jobbe kontinuerlig. Nytter IKKE med skippertak.  Lage korte- og langsiktige mål</a:t>
            </a:r>
          </a:p>
          <a:p>
            <a:r>
              <a:rPr lang="nb-NO" dirty="0"/>
              <a:t>”Være på hugget – være sulten – være masete”</a:t>
            </a:r>
          </a:p>
          <a:p>
            <a:r>
              <a:rPr lang="nb-NO" dirty="0"/>
              <a:t> Nødvendig utstyr med til alle timer</a:t>
            </a:r>
          </a:p>
          <a:p>
            <a:pPr lvl="1"/>
            <a:r>
              <a:rPr lang="nb-NO" dirty="0"/>
              <a:t>ta vare på skolesakene.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Orden og oppførselskarakter</a:t>
            </a:r>
          </a:p>
          <a:p>
            <a:r>
              <a:rPr lang="nb-NO" dirty="0"/>
              <a:t>Det varsles skriftlig ved fare for Ng eller </a:t>
            </a:r>
            <a:r>
              <a:rPr lang="nb-NO" dirty="0" err="1"/>
              <a:t>Lg</a:t>
            </a:r>
            <a:r>
              <a:rPr lang="nb-NO" dirty="0"/>
              <a:t> i orden og oppførsel.  Varsel kan sendes med ugrunnet opphold (prøver å være tidlig ute)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A88D99-7260-414F-972D-99DD9A956A26}" type="datetime1">
              <a:rPr lang="en-US" smtClean="0"/>
              <a:pPr>
                <a:defRPr/>
              </a:pPr>
              <a:t>8/28/18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4747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049338" y="1683657"/>
            <a:ext cx="8393112" cy="4183744"/>
          </a:xfrm>
        </p:spPr>
        <p:txBody>
          <a:bodyPr/>
          <a:lstStyle/>
          <a:p>
            <a:r>
              <a:rPr lang="nb-NO" sz="1800" dirty="0"/>
              <a:t>Velkommen ved skolens ledelse</a:t>
            </a:r>
          </a:p>
          <a:p>
            <a:r>
              <a:rPr lang="nb-NO" sz="1800" dirty="0"/>
              <a:t>Felles informasjon</a:t>
            </a:r>
          </a:p>
          <a:p>
            <a:pPr lvl="1"/>
            <a:r>
              <a:rPr lang="nb-NO" sz="1800" dirty="0"/>
              <a:t>Skolens standarder</a:t>
            </a:r>
          </a:p>
          <a:p>
            <a:pPr lvl="1"/>
            <a:r>
              <a:rPr lang="nb-NO" sz="1800" dirty="0" err="1"/>
              <a:t>Ipad</a:t>
            </a:r>
            <a:r>
              <a:rPr lang="nb-NO" sz="1800" dirty="0"/>
              <a:t> 1:1</a:t>
            </a:r>
          </a:p>
          <a:p>
            <a:pPr lvl="1"/>
            <a:r>
              <a:rPr lang="nb-NO" sz="1800" dirty="0"/>
              <a:t>Samarbeid hjem-skole </a:t>
            </a:r>
          </a:p>
          <a:p>
            <a:pPr lvl="1"/>
            <a:r>
              <a:rPr lang="nb-NO" sz="1800" dirty="0"/>
              <a:t>Skolemelding – Ny </a:t>
            </a:r>
            <a:r>
              <a:rPr lang="nb-NO" sz="1800" dirty="0" err="1"/>
              <a:t>app</a:t>
            </a:r>
            <a:r>
              <a:rPr lang="nb-NO" sz="1800" dirty="0"/>
              <a:t> for foresatte</a:t>
            </a:r>
          </a:p>
          <a:p>
            <a:pPr lvl="1"/>
            <a:r>
              <a:rPr lang="nb-NO" sz="1800" dirty="0"/>
              <a:t>Elevenes læring</a:t>
            </a:r>
          </a:p>
          <a:p>
            <a:pPr lvl="1"/>
            <a:r>
              <a:rPr lang="nb-NO" sz="1800" dirty="0"/>
              <a:t>Annet</a:t>
            </a:r>
          </a:p>
          <a:p>
            <a:pPr lvl="1"/>
            <a:r>
              <a:rPr lang="nb-NO" sz="1800" dirty="0"/>
              <a:t>Foreldrerådet og FAU</a:t>
            </a:r>
          </a:p>
          <a:p>
            <a:pPr lvl="1"/>
            <a:r>
              <a:rPr lang="nb-NO" sz="1800" dirty="0"/>
              <a:t>Viktige datoer</a:t>
            </a:r>
          </a:p>
          <a:p>
            <a:pPr lvl="1"/>
            <a:r>
              <a:rPr lang="nb-NO" sz="1800" dirty="0"/>
              <a:t>Eksamen </a:t>
            </a:r>
          </a:p>
          <a:p>
            <a:pPr lvl="1"/>
            <a:r>
              <a:rPr lang="nb-NO" sz="1800" dirty="0"/>
              <a:t>Natteravn</a:t>
            </a:r>
          </a:p>
          <a:p>
            <a:r>
              <a:rPr lang="nb-NO" sz="1800" dirty="0"/>
              <a:t>Presentasjon av lærere </a:t>
            </a:r>
          </a:p>
          <a:p>
            <a:r>
              <a:rPr lang="nb-NO" sz="1800" dirty="0"/>
              <a:t>Møtet fortsetter klassevis</a:t>
            </a:r>
          </a:p>
          <a:p>
            <a:pPr marL="0" indent="0">
              <a:lnSpc>
                <a:spcPct val="90000"/>
              </a:lnSpc>
              <a:buNone/>
            </a:pPr>
            <a:endParaRPr lang="nb-NO" sz="2400" dirty="0"/>
          </a:p>
          <a:p>
            <a:pPr>
              <a:lnSpc>
                <a:spcPct val="90000"/>
              </a:lnSpc>
            </a:pPr>
            <a:endParaRPr lang="nb-NO" sz="2400" dirty="0"/>
          </a:p>
          <a:p>
            <a:pPr>
              <a:lnSpc>
                <a:spcPct val="90000"/>
              </a:lnSpc>
            </a:pPr>
            <a:endParaRPr lang="nb-NO" sz="2400" dirty="0"/>
          </a:p>
          <a:p>
            <a:pPr>
              <a:lnSpc>
                <a:spcPct val="90000"/>
              </a:lnSpc>
            </a:pPr>
            <a:endParaRPr lang="nb-NO" sz="2400" dirty="0"/>
          </a:p>
          <a:p>
            <a:pPr>
              <a:lnSpc>
                <a:spcPct val="90000"/>
              </a:lnSpc>
            </a:pPr>
            <a:endParaRPr lang="nb-NO" sz="2400" dirty="0"/>
          </a:p>
        </p:txBody>
      </p:sp>
      <p:sp>
        <p:nvSpPr>
          <p:cNvPr id="614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330A609-4241-4D5D-8468-75CDDCF2B171}" type="datetime1">
              <a:rPr lang="en-US" smtClean="0"/>
              <a:pPr/>
              <a:t>8/28/18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828621" y="520263"/>
            <a:ext cx="8393112" cy="648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4000" kern="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Agenda</a:t>
            </a:r>
            <a:endParaRPr kumimoji="0" lang="nb-NO" sz="40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871405" y="392113"/>
            <a:ext cx="8915400" cy="1143000"/>
          </a:xfrm>
        </p:spPr>
        <p:txBody>
          <a:bodyPr/>
          <a:lstStyle/>
          <a:p>
            <a:r>
              <a:rPr lang="nb-NO" sz="3600" dirty="0"/>
              <a:t>Vi styrker 10. trinn!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5300" y="1621892"/>
            <a:ext cx="8555258" cy="4504271"/>
          </a:xfrm>
        </p:spPr>
        <p:txBody>
          <a:bodyPr/>
          <a:lstStyle/>
          <a:p>
            <a:r>
              <a:rPr lang="nb-NO" dirty="0"/>
              <a:t>God lærertetthet og ressursutnyttelse i alle fag  - tette fagteam</a:t>
            </a:r>
          </a:p>
          <a:p>
            <a:r>
              <a:rPr lang="nb-NO" dirty="0"/>
              <a:t>Ekstra fokus på inkluderende læringsmiljø</a:t>
            </a:r>
          </a:p>
          <a:p>
            <a:r>
              <a:rPr lang="nb-NO" dirty="0"/>
              <a:t>Ekstra voksentetthet ute i friminuttene</a:t>
            </a:r>
          </a:p>
          <a:p>
            <a:r>
              <a:rPr lang="nb-NO" dirty="0"/>
              <a:t>Miljøtime og sosial aktiviteter i storefri</a:t>
            </a:r>
          </a:p>
          <a:p>
            <a:r>
              <a:rPr lang="nb-NO" dirty="0"/>
              <a:t>Leksehjelp i storefri på tirsdager</a:t>
            </a:r>
          </a:p>
          <a:p>
            <a:r>
              <a:rPr lang="nb-NO" dirty="0"/>
              <a:t>SOR – "skriv og regn". Økt timetall 1 time i skriving og regning (grunnleggende ferdigheter)</a:t>
            </a:r>
          </a:p>
          <a:p>
            <a:r>
              <a:rPr lang="nb-NO" dirty="0"/>
              <a:t>Eksamenstrening (matematikk) Bjerke </a:t>
            </a:r>
            <a:r>
              <a:rPr lang="nb-NO" dirty="0" err="1"/>
              <a:t>vgs</a:t>
            </a:r>
            <a:r>
              <a:rPr lang="nb-NO" dirty="0"/>
              <a:t> lørdager </a:t>
            </a:r>
          </a:p>
          <a:p>
            <a:pPr lvl="1"/>
            <a:r>
              <a:rPr lang="nb-NO" dirty="0"/>
              <a:t>egen info kommer. De starter med algebrakurs.</a:t>
            </a:r>
          </a:p>
          <a:p>
            <a:r>
              <a:rPr lang="nb-NO" dirty="0"/>
              <a:t>Fagettermiddager våren 2019.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E2E198-E6C5-4B05-80F2-FA9A44C8280C}" type="datetime1">
              <a:rPr lang="en-US" smtClean="0"/>
              <a:pPr>
                <a:defRPr/>
              </a:pPr>
              <a:t>8/28/18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32741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983480" y="274638"/>
            <a:ext cx="6427220" cy="1143000"/>
          </a:xfrm>
        </p:spPr>
        <p:txBody>
          <a:bodyPr/>
          <a:lstStyle/>
          <a:p>
            <a:r>
              <a:rPr lang="nb-NO" dirty="0"/>
              <a:t>Tilstedeværelse </a:t>
            </a:r>
            <a:br>
              <a:rPr lang="nb-NO" dirty="0"/>
            </a:br>
            <a:r>
              <a:rPr lang="nb-NO" sz="2800" dirty="0"/>
              <a:t>Motivasjon - Mestring -  Læring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5299" y="1628566"/>
            <a:ext cx="8945563" cy="4497597"/>
          </a:xfrm>
        </p:spPr>
        <p:txBody>
          <a:bodyPr/>
          <a:lstStyle/>
          <a:p>
            <a:pPr marL="0" indent="0" algn="ctr">
              <a:buNone/>
            </a:pPr>
            <a:r>
              <a:rPr lang="nb-NO" sz="3200" b="1" dirty="0"/>
              <a:t>Fraværsoppfølging</a:t>
            </a:r>
          </a:p>
          <a:p>
            <a:r>
              <a:rPr lang="nb-NO" sz="2000" dirty="0"/>
              <a:t>Det kan være mange grunner til at elever er mye borte fra skolen.  </a:t>
            </a:r>
          </a:p>
          <a:p>
            <a:r>
              <a:rPr lang="nb-NO" sz="2000" dirty="0"/>
              <a:t>Foresatte må gi beskjed via skole-</a:t>
            </a:r>
            <a:r>
              <a:rPr lang="nb-NO" sz="2000" dirty="0" err="1"/>
              <a:t>sms</a:t>
            </a:r>
            <a:r>
              <a:rPr lang="nb-NO" sz="2000" dirty="0"/>
              <a:t> eller skolemelding om fravær </a:t>
            </a:r>
            <a:br>
              <a:rPr lang="nb-NO" sz="2000" dirty="0"/>
            </a:br>
            <a:r>
              <a:rPr lang="nb-NO" sz="2000" i="1" u="sng" dirty="0"/>
              <a:t>første fraværsdag.</a:t>
            </a:r>
          </a:p>
          <a:p>
            <a:r>
              <a:rPr lang="nb-NO" sz="2000" dirty="0"/>
              <a:t>Elever som har mye fravær går glipp av mye opplæring og sosialt samvær</a:t>
            </a:r>
          </a:p>
          <a:p>
            <a:r>
              <a:rPr lang="nb-NO" sz="2000" dirty="0"/>
              <a:t>Høyt fravær, uansett grunn, kan dermed føre til</a:t>
            </a:r>
          </a:p>
          <a:p>
            <a:pPr lvl="1"/>
            <a:r>
              <a:rPr lang="nb-NO" sz="1600" dirty="0"/>
              <a:t>faglige hull</a:t>
            </a:r>
          </a:p>
          <a:p>
            <a:pPr lvl="1"/>
            <a:r>
              <a:rPr lang="nb-NO" sz="1600" dirty="0"/>
              <a:t>sosiale utfordringer</a:t>
            </a:r>
          </a:p>
          <a:p>
            <a:pPr lvl="1"/>
            <a:r>
              <a:rPr lang="nb-NO" sz="1600" dirty="0"/>
              <a:t>manglende vurderingsgrunnlag</a:t>
            </a:r>
          </a:p>
          <a:p>
            <a:pPr lvl="1"/>
            <a:r>
              <a:rPr lang="nb-NO" sz="1600" dirty="0"/>
              <a:t>at eleven ikke får standpunktkarakterer</a:t>
            </a:r>
          </a:p>
          <a:p>
            <a:r>
              <a:rPr lang="nb-NO" sz="2000" dirty="0"/>
              <a:t>Ugyldig fravær/ skulk kan medføre nedsatt karakter i orden eller oppførsel</a:t>
            </a:r>
          </a:p>
          <a:p>
            <a:r>
              <a:rPr lang="nb-NO" sz="2000" dirty="0"/>
              <a:t>VI TAR FRAVÆR </a:t>
            </a:r>
            <a:r>
              <a:rPr lang="nb-NO" sz="2000" i="1" u="sng" dirty="0"/>
              <a:t>SVÆRT</a:t>
            </a:r>
            <a:r>
              <a:rPr lang="nb-NO" sz="2000" dirty="0"/>
              <a:t> ALVORLIG OG ØNSKER ET SAMARBEID MED FORESATTE SLIK AT DET BLIR SÅ LAVT SOM MULIG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E2E198-E6C5-4B05-80F2-FA9A44C8280C}" type="datetime1">
              <a:rPr lang="en-US" smtClean="0"/>
              <a:pPr>
                <a:defRPr/>
              </a:pPr>
              <a:t>8/28/18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1075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Viktige datoer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06506" y="1340768"/>
            <a:ext cx="8970997" cy="4831432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endParaRPr lang="nb-NO" sz="1800" dirty="0"/>
          </a:p>
          <a:p>
            <a:r>
              <a:rPr lang="nb-NO" sz="1800" dirty="0"/>
              <a:t>Uke 35: 	Klassetur 10BC</a:t>
            </a:r>
          </a:p>
          <a:p>
            <a:r>
              <a:rPr lang="nb-NO" sz="1800" dirty="0"/>
              <a:t>3. – 13.sep: 	Påmelding til smakebiter i videregående</a:t>
            </a:r>
          </a:p>
          <a:p>
            <a:r>
              <a:rPr lang="nb-NO" sz="1800" dirty="0"/>
              <a:t>5. – 7. </a:t>
            </a:r>
            <a:r>
              <a:rPr lang="nb-NO" sz="1800" dirty="0" err="1"/>
              <a:t>sep</a:t>
            </a:r>
            <a:r>
              <a:rPr lang="nb-NO" sz="1800" dirty="0"/>
              <a:t>: 	Praksisdager RIKT</a:t>
            </a:r>
          </a:p>
          <a:p>
            <a:r>
              <a:rPr lang="nb-NO" sz="1800" dirty="0"/>
              <a:t>7. </a:t>
            </a:r>
            <a:r>
              <a:rPr lang="nb-NO" sz="1800" dirty="0" err="1"/>
              <a:t>sep</a:t>
            </a:r>
            <a:r>
              <a:rPr lang="nb-NO" sz="1800" dirty="0"/>
              <a:t>: 	Frist påmelding morsmålseksamen nivå 2 og 3</a:t>
            </a:r>
          </a:p>
          <a:p>
            <a:r>
              <a:rPr lang="nb-NO" sz="1800" dirty="0"/>
              <a:t>Uke 37: 	Klassetur 10AD</a:t>
            </a:r>
          </a:p>
          <a:p>
            <a:r>
              <a:rPr lang="nb-NO" sz="1800" dirty="0"/>
              <a:t>Uke 40: 	Høstferie</a:t>
            </a:r>
          </a:p>
          <a:p>
            <a:r>
              <a:rPr lang="nb-NO" sz="1800" dirty="0"/>
              <a:t>10. </a:t>
            </a:r>
            <a:r>
              <a:rPr lang="nb-NO" sz="1800" dirty="0" err="1"/>
              <a:t>okt</a:t>
            </a:r>
            <a:r>
              <a:rPr lang="nb-NO" sz="1800" dirty="0"/>
              <a:t>: 	Informasjonsmøte om videregående skole, for elev og foresatte</a:t>
            </a:r>
          </a:p>
          <a:p>
            <a:pPr>
              <a:defRPr/>
            </a:pPr>
            <a:endParaRPr lang="nb-NO" sz="1800" dirty="0"/>
          </a:p>
          <a:p>
            <a:pPr>
              <a:defRPr/>
            </a:pPr>
            <a:r>
              <a:rPr lang="nb-NO" sz="1800" dirty="0"/>
              <a:t>Elevundersøkelsen 5-10 (i løpet av høstsemesteret)</a:t>
            </a:r>
            <a:br>
              <a:rPr lang="nb-NO" sz="1800" dirty="0"/>
            </a:br>
            <a:endParaRPr lang="nb-NO" sz="1800" dirty="0"/>
          </a:p>
          <a:p>
            <a:pPr>
              <a:defRPr/>
            </a:pPr>
            <a:r>
              <a:rPr lang="nb-NO" sz="1800" dirty="0"/>
              <a:t>Heldagsprøver i 1. termin</a:t>
            </a:r>
          </a:p>
          <a:p>
            <a:pPr marL="0" indent="0">
              <a:buNone/>
              <a:defRPr/>
            </a:pPr>
            <a:r>
              <a:rPr lang="nb-NO" sz="1800" dirty="0"/>
              <a:t>	22.11: Norsk hovedmål		23.11: Norsk sidemål</a:t>
            </a:r>
          </a:p>
          <a:p>
            <a:pPr marL="0" indent="0">
              <a:buNone/>
              <a:defRPr/>
            </a:pPr>
            <a:r>
              <a:rPr lang="nb-NO" sz="1800" dirty="0"/>
              <a:t>	27.11: Engelsk</a:t>
            </a:r>
            <a:r>
              <a:rPr lang="nb-NO" sz="1800" dirty="0">
                <a:solidFill>
                  <a:srgbClr val="FF0000"/>
                </a:solidFill>
              </a:rPr>
              <a:t>			</a:t>
            </a:r>
            <a:r>
              <a:rPr lang="nb-NO" sz="1800" dirty="0"/>
              <a:t>03.12: Matematikk</a:t>
            </a:r>
            <a:br>
              <a:rPr lang="nb-NO" sz="1800" dirty="0"/>
            </a:br>
            <a:endParaRPr lang="nb-NO" sz="1800" dirty="0"/>
          </a:p>
          <a:p>
            <a:pPr>
              <a:defRPr/>
            </a:pPr>
            <a:r>
              <a:rPr lang="nb-NO" sz="1800" dirty="0"/>
              <a:t>20.des: 	Siste skoledag før jul </a:t>
            </a:r>
          </a:p>
          <a:p>
            <a:pPr>
              <a:defRPr/>
            </a:pPr>
            <a:r>
              <a:rPr lang="nb-NO" sz="1800" dirty="0"/>
              <a:t>03. jan: 	Første skoledag etter jul. </a:t>
            </a:r>
          </a:p>
          <a:p>
            <a:pPr>
              <a:defRPr/>
            </a:pPr>
            <a:r>
              <a:rPr lang="nb-NO" sz="1800" dirty="0"/>
              <a:t>15. jan: 	Første semester avsluttes. Halvårsvurdering publiseres.</a:t>
            </a:r>
          </a:p>
          <a:p>
            <a:pPr>
              <a:defRPr/>
            </a:pPr>
            <a:r>
              <a:rPr lang="nb-NO" sz="1800" dirty="0"/>
              <a:t>Uke 6: 	Foreldremøte, dag og klokkeslett kommer</a:t>
            </a:r>
          </a:p>
          <a:p>
            <a:pPr>
              <a:defRPr/>
            </a:pPr>
            <a:r>
              <a:rPr lang="nb-NO" sz="1800" dirty="0"/>
              <a:t>01. mars: 	Søknadsfrist til videregående skole</a:t>
            </a:r>
          </a:p>
          <a:p>
            <a:pPr>
              <a:defRPr/>
            </a:pP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368620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Eksamen vår 2019</a:t>
            </a: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8182250"/>
              </p:ext>
            </p:extLst>
          </p:nvPr>
        </p:nvGraphicFramePr>
        <p:xfrm>
          <a:off x="854032" y="1643346"/>
          <a:ext cx="8280400" cy="314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1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8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Innhold:</a:t>
                      </a:r>
                      <a:r>
                        <a:rPr lang="nb-NO" baseline="0" dirty="0"/>
                        <a:t> 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Dato: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000" dirty="0"/>
                        <a:t>Opplysning om skriftlig eksamen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/>
                        <a:t>14.05 kl.</a:t>
                      </a:r>
                      <a:r>
                        <a:rPr lang="nb-NO" sz="2000" baseline="0" dirty="0"/>
                        <a:t> 09</a:t>
                      </a:r>
                      <a:endParaRPr lang="nb-N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000" dirty="0"/>
                        <a:t>Matematikk eksamen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/>
                        <a:t>16.05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000" dirty="0"/>
                        <a:t>Forberedelse norsk bokmål og sidemål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/>
                        <a:t>20.05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000" dirty="0"/>
                        <a:t>Norsk bokmål eksamen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/>
                        <a:t>21.05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000" dirty="0"/>
                        <a:t>Norsk sidemål</a:t>
                      </a:r>
                      <a:r>
                        <a:rPr lang="nb-NO" sz="2000" baseline="0" dirty="0"/>
                        <a:t> eksamen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/>
                        <a:t>22.05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000" dirty="0"/>
                        <a:t>Forberedelse engelsk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/>
                        <a:t>23.05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000" dirty="0"/>
                        <a:t>Engelsk eksamen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/>
                        <a:t>24.05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059097"/>
              </p:ext>
            </p:extLst>
          </p:nvPr>
        </p:nvGraphicFramePr>
        <p:xfrm>
          <a:off x="854032" y="4958572"/>
          <a:ext cx="8280400" cy="1240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40750">
                <a:tc>
                  <a:txBody>
                    <a:bodyPr/>
                    <a:lstStyle/>
                    <a:p>
                      <a:r>
                        <a:rPr lang="nb-NO" b="0" dirty="0">
                          <a:solidFill>
                            <a:schemeClr val="tx1"/>
                          </a:solidFill>
                        </a:rPr>
                        <a:t>Tilrettelegging av heldagsprøver og eksamen</a:t>
                      </a:r>
                    </a:p>
                    <a:p>
                      <a:r>
                        <a:rPr lang="nb-NO" b="0" dirty="0">
                          <a:solidFill>
                            <a:schemeClr val="tx1"/>
                          </a:solidFill>
                        </a:rPr>
                        <a:t>Elever med allergier eller andre plager kan søke om å få utvidet tid til heldagsprøver(frist</a:t>
                      </a:r>
                      <a:r>
                        <a:rPr lang="nb-NO" b="0" baseline="0" dirty="0">
                          <a:solidFill>
                            <a:schemeClr val="tx1"/>
                          </a:solidFill>
                        </a:rPr>
                        <a:t> 12. nov)</a:t>
                      </a:r>
                      <a:r>
                        <a:rPr lang="nb-NO" b="0" dirty="0">
                          <a:solidFill>
                            <a:schemeClr val="tx1"/>
                          </a:solidFill>
                        </a:rPr>
                        <a:t> og  eksamen (frist 21. april). Skolen kan gi inntil 1 timer utvidet tid. Legeerklæring må legges ved søknaden.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97554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Natteravning</a:t>
            </a:r>
            <a:r>
              <a:rPr lang="nb-NO" dirty="0"/>
              <a:t> – informasjon av Torunn Silva</a:t>
            </a:r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804" y="2197100"/>
            <a:ext cx="6550179" cy="3670300"/>
          </a:xfr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A88D99-7260-414F-972D-99DD9A956A26}" type="datetime1">
              <a:rPr lang="en-US" smtClean="0"/>
              <a:pPr>
                <a:defRPr/>
              </a:pPr>
              <a:t>8/28/18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8346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/>
          </p:cNvSpPr>
          <p:nvPr/>
        </p:nvSpPr>
        <p:spPr>
          <a:xfrm>
            <a:off x="838200" y="4572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4000" b="1" dirty="0"/>
              <a:t>Natteravnene Årvoll</a:t>
            </a:r>
          </a:p>
        </p:txBody>
      </p:sp>
      <p:sp>
        <p:nvSpPr>
          <p:cNvPr id="3" name="Plassholder for innhold 2"/>
          <p:cNvSpPr txBox="1">
            <a:spLocks/>
          </p:cNvSpPr>
          <p:nvPr/>
        </p:nvSpPr>
        <p:spPr>
          <a:xfrm>
            <a:off x="1055077" y="1512277"/>
            <a:ext cx="8000282" cy="459927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b-NO" dirty="0"/>
              <a:t>Frivillig organisasjon</a:t>
            </a:r>
          </a:p>
          <a:p>
            <a:pPr>
              <a:lnSpc>
                <a:spcPct val="150000"/>
              </a:lnSpc>
            </a:pPr>
            <a:r>
              <a:rPr lang="nb-NO" dirty="0"/>
              <a:t>Politisk, religiøs og ideologisk nøytral</a:t>
            </a:r>
          </a:p>
          <a:p>
            <a:pPr>
              <a:lnSpc>
                <a:spcPct val="150000"/>
              </a:lnSpc>
            </a:pPr>
            <a:r>
              <a:rPr lang="nb-NO" dirty="0"/>
              <a:t>Samarbeider med politi, SALTO, </a:t>
            </a:r>
            <a:r>
              <a:rPr lang="nb-NO" dirty="0" err="1"/>
              <a:t>uteteam</a:t>
            </a:r>
            <a:r>
              <a:rPr lang="nb-NO" dirty="0"/>
              <a:t> og andre forbyggende aktører</a:t>
            </a:r>
          </a:p>
          <a:p>
            <a:pPr>
              <a:lnSpc>
                <a:spcPct val="150000"/>
              </a:lnSpc>
            </a:pPr>
            <a:r>
              <a:rPr lang="nb-NO" dirty="0"/>
              <a:t>Årvoll Gård er vår base</a:t>
            </a:r>
          </a:p>
          <a:p>
            <a:pPr>
              <a:lnSpc>
                <a:spcPct val="150000"/>
              </a:lnSpc>
            </a:pPr>
            <a:r>
              <a:rPr lang="nb-NO" dirty="0"/>
              <a:t>115 vandrere – 5 gruppeledere (ønsker flere)</a:t>
            </a:r>
          </a:p>
          <a:p>
            <a:pPr>
              <a:lnSpc>
                <a:spcPct val="150000"/>
              </a:lnSpc>
            </a:pPr>
            <a:r>
              <a:rPr lang="nb-NO" dirty="0"/>
              <a:t>Alle går 4 vandringer i løpet av året</a:t>
            </a:r>
          </a:p>
          <a:p>
            <a:pPr>
              <a:lnSpc>
                <a:spcPct val="150000"/>
              </a:lnSpc>
            </a:pPr>
            <a:r>
              <a:rPr lang="nb-NO" dirty="0"/>
              <a:t>Fredager 21 – 23 – tidlig vår til sen høst </a:t>
            </a:r>
            <a:br>
              <a:rPr lang="nb-NO" dirty="0"/>
            </a:br>
            <a:r>
              <a:rPr lang="nb-NO" dirty="0"/>
              <a:t>vanligvis kl. 20-22</a:t>
            </a:r>
          </a:p>
          <a:p>
            <a:pPr>
              <a:lnSpc>
                <a:spcPct val="150000"/>
              </a:lnSpc>
            </a:pPr>
            <a:endParaRPr lang="nb-NO" dirty="0"/>
          </a:p>
          <a:p>
            <a:pPr marL="0" indent="0">
              <a:lnSpc>
                <a:spcPct val="150000"/>
              </a:lnSpc>
              <a:buNone/>
            </a:pPr>
            <a:endParaRPr lang="nb-NO" sz="2800" dirty="0"/>
          </a:p>
          <a:p>
            <a:pPr marL="0" indent="0">
              <a:buNone/>
            </a:pPr>
            <a:endParaRPr lang="nb-NO" sz="2800" dirty="0"/>
          </a:p>
          <a:p>
            <a:endParaRPr lang="nb-NO" sz="2800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289" y="5165031"/>
            <a:ext cx="1350267" cy="135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28221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/>
          </p:cNvSpPr>
          <p:nvPr/>
        </p:nvSpPr>
        <p:spPr>
          <a:xfrm>
            <a:off x="838200" y="4572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4000" b="1" dirty="0"/>
              <a:t>Natteravnene Årvoll</a:t>
            </a:r>
          </a:p>
        </p:txBody>
      </p:sp>
      <p:sp>
        <p:nvSpPr>
          <p:cNvPr id="3" name="Plassholder for innhold 2"/>
          <p:cNvSpPr txBox="1">
            <a:spLocks/>
          </p:cNvSpPr>
          <p:nvPr/>
        </p:nvSpPr>
        <p:spPr>
          <a:xfrm>
            <a:off x="167951" y="1411635"/>
            <a:ext cx="8899849" cy="452596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b-NO" dirty="0"/>
              <a:t>Erfaringer organisering</a:t>
            </a:r>
          </a:p>
          <a:p>
            <a:pPr lvl="1">
              <a:lnSpc>
                <a:spcPct val="150000"/>
              </a:lnSpc>
            </a:pPr>
            <a:r>
              <a:rPr lang="nb-NO" dirty="0"/>
              <a:t>Bør ha 10 – 15 til hver vandring </a:t>
            </a:r>
          </a:p>
          <a:p>
            <a:pPr lvl="1">
              <a:lnSpc>
                <a:spcPct val="150000"/>
              </a:lnSpc>
            </a:pPr>
            <a:r>
              <a:rPr lang="nb-NO" dirty="0"/>
              <a:t>Man får varsel i begynnelsen av uken man skal gå, med evt. påminnelser utover uken </a:t>
            </a:r>
          </a:p>
          <a:p>
            <a:pPr lvl="1">
              <a:lnSpc>
                <a:spcPct val="150000"/>
              </a:lnSpc>
            </a:pPr>
            <a:r>
              <a:rPr lang="nb-NO" dirty="0"/>
              <a:t>Få hendelser, men viktig å være til stede "der det ikke skjedde"</a:t>
            </a:r>
          </a:p>
          <a:p>
            <a:pPr lvl="1">
              <a:lnSpc>
                <a:spcPct val="150000"/>
              </a:lnSpc>
            </a:pPr>
            <a:r>
              <a:rPr lang="nb-NO" dirty="0"/>
              <a:t>"Kinderegg-effekten": Natteravner får:</a:t>
            </a:r>
            <a:br>
              <a:rPr lang="nb-NO" dirty="0"/>
            </a:br>
            <a:r>
              <a:rPr lang="nb-NO" dirty="0"/>
              <a:t>- Fysisk aktivitet / en hyggelig kveldstur</a:t>
            </a:r>
            <a:br>
              <a:rPr lang="nb-NO" dirty="0"/>
            </a:br>
            <a:r>
              <a:rPr lang="nb-NO" dirty="0"/>
              <a:t>- Mulighet til å snakke med andre tenåringsforeldre</a:t>
            </a:r>
            <a:br>
              <a:rPr lang="nb-NO" dirty="0"/>
            </a:br>
            <a:r>
              <a:rPr lang="nb-NO" dirty="0"/>
              <a:t>- Mulighet til å gjøre noe bra for lokalsamfunnet</a:t>
            </a:r>
          </a:p>
          <a:p>
            <a:pPr>
              <a:lnSpc>
                <a:spcPct val="150000"/>
              </a:lnSpc>
            </a:pPr>
            <a:endParaRPr lang="nb-NO" dirty="0"/>
          </a:p>
          <a:p>
            <a:pPr marL="0" indent="0">
              <a:lnSpc>
                <a:spcPct val="150000"/>
              </a:lnSpc>
              <a:buNone/>
            </a:pPr>
            <a:endParaRPr lang="nb-NO" sz="2800" dirty="0"/>
          </a:p>
          <a:p>
            <a:pPr marL="0" indent="0">
              <a:buNone/>
            </a:pPr>
            <a:endParaRPr lang="nb-NO" sz="2800" dirty="0"/>
          </a:p>
          <a:p>
            <a:endParaRPr lang="nb-NO" sz="2800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673" y="5262465"/>
            <a:ext cx="1350267" cy="135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93822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75917" y="1739900"/>
            <a:ext cx="8393112" cy="3670300"/>
          </a:xfrm>
        </p:spPr>
        <p:txBody>
          <a:bodyPr/>
          <a:lstStyle/>
          <a:p>
            <a:pPr marL="0" indent="0" algn="ctr">
              <a:buNone/>
            </a:pPr>
            <a:r>
              <a:rPr lang="nb-NO" sz="8800" dirty="0"/>
              <a:t>Trinnets lærere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A88D99-7260-414F-972D-99DD9A956A26}" type="datetime1">
              <a:rPr lang="en-US" smtClean="0"/>
              <a:pPr>
                <a:defRPr/>
              </a:pPr>
              <a:t>8/28/18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0913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40151" y="2204866"/>
            <a:ext cx="8393112" cy="3670300"/>
          </a:xfrm>
        </p:spPr>
        <p:txBody>
          <a:bodyPr/>
          <a:lstStyle/>
          <a:p>
            <a:pPr marL="0" lvl="0" indent="0" algn="ctr" eaLnBrk="1" hangingPunct="1">
              <a:buNone/>
            </a:pPr>
            <a:r>
              <a:rPr lang="nb-NO" sz="6000" b="1" dirty="0">
                <a:solidFill>
                  <a:srgbClr val="0070C0"/>
                </a:solidFill>
                <a:latin typeface="Calibri" pitchFamily="34" charset="0"/>
              </a:rPr>
              <a:t>Vi vil gjøre alt vi kan for at ditt barn skal lykkes faglig og sosialt!</a:t>
            </a:r>
            <a:endParaRPr lang="nb-NO" sz="6000" dirty="0">
              <a:solidFill>
                <a:srgbClr val="000000"/>
              </a:solidFill>
            </a:endParaRPr>
          </a:p>
          <a:p>
            <a:endParaRPr lang="nb-NO" sz="32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A88D99-7260-414F-972D-99DD9A956A26}" type="datetime1">
              <a:rPr lang="en-US" smtClean="0"/>
              <a:pPr>
                <a:defRPr/>
              </a:pPr>
              <a:t>8/28/18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33436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Årvoll skoles standarder og forventninger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Positivt </a:t>
            </a:r>
            <a:r>
              <a:rPr lang="nb-NO" dirty="0" err="1"/>
              <a:t>elevsyn</a:t>
            </a:r>
            <a:endParaRPr lang="nb-NO" dirty="0"/>
          </a:p>
          <a:p>
            <a:endParaRPr lang="nb-NO" dirty="0"/>
          </a:p>
          <a:p>
            <a:r>
              <a:rPr lang="nb-NO" dirty="0"/>
              <a:t>God klasseledelse</a:t>
            </a:r>
          </a:p>
          <a:p>
            <a:endParaRPr lang="nb-NO" dirty="0"/>
          </a:p>
          <a:p>
            <a:r>
              <a:rPr lang="nb-NO" dirty="0"/>
              <a:t>Den gode time</a:t>
            </a:r>
          </a:p>
          <a:p>
            <a:endParaRPr lang="nb-NO" dirty="0"/>
          </a:p>
          <a:p>
            <a:r>
              <a:rPr lang="nb-NO" dirty="0"/>
              <a:t>Godt kollegasamarbeid</a:t>
            </a:r>
          </a:p>
          <a:p>
            <a:endParaRPr lang="nb-NO" dirty="0"/>
          </a:p>
          <a:p>
            <a:r>
              <a:rPr lang="nb-NO" dirty="0"/>
              <a:t>Samarbeid skole/hjem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A88D99-7260-414F-972D-99DD9A956A26}" type="datetime1">
              <a:rPr lang="en-US" smtClean="0"/>
              <a:pPr>
                <a:defRPr/>
              </a:pPr>
              <a:t>8/28/18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1294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Skolens satsing på lærerik læringsteknologi – </a:t>
            </a:r>
            <a:r>
              <a:rPr lang="nb-NO" dirty="0" err="1"/>
              <a:t>iPad</a:t>
            </a:r>
            <a:r>
              <a:rPr lang="nb-NO" dirty="0"/>
              <a:t> 1:1</a:t>
            </a:r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659" y="2139950"/>
            <a:ext cx="4928470" cy="4642133"/>
          </a:xfr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A88D99-7260-414F-972D-99DD9A956A26}" type="datetime1">
              <a:rPr lang="en-US" smtClean="0"/>
              <a:pPr>
                <a:defRPr/>
              </a:pPr>
              <a:t>8/28/18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0969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83" y="1359462"/>
            <a:ext cx="5389205" cy="5604774"/>
          </a:xfr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A88D99-7260-414F-972D-99DD9A956A26}" type="datetime1">
              <a:rPr lang="en-US" smtClean="0"/>
              <a:pPr>
                <a:defRPr/>
              </a:pPr>
              <a:t>8/28/18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1954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52024" y="3819043"/>
            <a:ext cx="5851193" cy="697888"/>
          </a:xfrm>
        </p:spPr>
        <p:txBody>
          <a:bodyPr/>
          <a:lstStyle/>
          <a:p>
            <a:r>
              <a:rPr lang="nb-NO"/>
              <a:t>Osloskolen lanserer </a:t>
            </a:r>
            <a:r>
              <a:rPr lang="nb-NO" sz="4333"/>
              <a:t>Skolemelding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/>
              <a:t>– en meldings-</a:t>
            </a:r>
            <a:r>
              <a:rPr lang="nb-NO" err="1"/>
              <a:t>app</a:t>
            </a:r>
            <a:r>
              <a:rPr lang="nb-NO"/>
              <a:t> for foresatte, elever og ansatte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/>
        <p:txBody>
          <a:bodyPr vert="horz" wrap="square" lIns="97500" tIns="50700" rIns="0" bIns="5070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nb-NO">
                <a:solidFill>
                  <a:srgbClr val="FF0000"/>
                </a:solidFill>
              </a:rPr>
              <a:t>Til foresatte</a:t>
            </a:r>
          </a:p>
        </p:txBody>
      </p:sp>
      <p:sp>
        <p:nvSpPr>
          <p:cNvPr id="6" name="Rektangel 5"/>
          <p:cNvSpPr/>
          <p:nvPr/>
        </p:nvSpPr>
        <p:spPr>
          <a:xfrm>
            <a:off x="4821714" y="3228945"/>
            <a:ext cx="253596" cy="4258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167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b-NO" sz="2167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139" y="1139614"/>
            <a:ext cx="2488496" cy="44239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6350" stA="0" endPos="35000" dir="5400000" sy="-100000" algn="bl" rotWithShape="0"/>
          </a:effectLst>
          <a:scene3d>
            <a:camera prst="perspectiveContrastingLeftFacing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3612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/>
          <p:cNvSpPr>
            <a:spLocks noGrp="1"/>
          </p:cNvSpPr>
          <p:nvPr>
            <p:ph type="body" sz="quarter" idx="13"/>
          </p:nvPr>
        </p:nvSpPr>
        <p:spPr>
          <a:xfrm>
            <a:off x="740532" y="1868827"/>
            <a:ext cx="5148934" cy="3828256"/>
          </a:xfrm>
        </p:spPr>
        <p:txBody>
          <a:bodyPr/>
          <a:lstStyle/>
          <a:p>
            <a:pPr marL="0" indent="0" algn="ctr">
              <a:buNone/>
            </a:pPr>
            <a:r>
              <a:rPr lang="nb-NO" sz="3250"/>
              <a:t>Vi oppfordrer alle foresatte til å laste ned </a:t>
            </a:r>
            <a:r>
              <a:rPr lang="nb-NO" sz="3250" err="1"/>
              <a:t>appen</a:t>
            </a:r>
            <a:r>
              <a:rPr lang="nb-NO" sz="3250"/>
              <a:t> "Skolemelding foresatte"  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" y="426179"/>
            <a:ext cx="200119" cy="433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9060" tIns="49530" rIns="99060" bIns="4953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 sz="2167"/>
          </a:p>
        </p:txBody>
      </p:sp>
      <p:pic>
        <p:nvPicPr>
          <p:cNvPr id="1025" name="9002ACC3-4C37-47CD-A31D-24C9267C0523" descr="image1.png"/>
          <p:cNvPicPr>
            <a:picLocks noChangeAspect="1" noChangeArrowheads="1"/>
          </p:cNvPicPr>
          <p:nvPr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3228"/>
          <a:stretch>
            <a:fillRect/>
          </a:stretch>
        </p:blipFill>
        <p:spPr bwMode="auto">
          <a:xfrm>
            <a:off x="6279148" y="1556792"/>
            <a:ext cx="3321919" cy="3354373"/>
          </a:xfrm>
          <a:prstGeom prst="rect">
            <a:avLst/>
          </a:prstGeom>
          <a:noFill/>
          <a:ln>
            <a:solidFill>
              <a:schemeClr val="bg2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35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>
          <a:xfrm>
            <a:off x="1052206" y="1842793"/>
            <a:ext cx="5382960" cy="3936883"/>
          </a:xfrm>
        </p:spPr>
        <p:txBody>
          <a:bodyPr/>
          <a:lstStyle/>
          <a:p>
            <a:pPr marL="204986" indent="-204986">
              <a:lnSpc>
                <a:spcPct val="107000"/>
              </a:lnSpc>
              <a:spcAft>
                <a:spcPts val="574"/>
              </a:spcAft>
              <a:buFont typeface="Arial" panose="020B0604020202020204" pitchFamily="34" charset="0"/>
              <a:buChar char="•"/>
            </a:pPr>
            <a:r>
              <a:rPr lang="nb-NO"/>
              <a:t>Få informasjonen fra skolen "rett i lomma" </a:t>
            </a:r>
          </a:p>
          <a:p>
            <a:pPr marL="204986" indent="-204986">
              <a:lnSpc>
                <a:spcPct val="107000"/>
              </a:lnSpc>
              <a:spcAft>
                <a:spcPts val="574"/>
              </a:spcAft>
              <a:buFont typeface="Arial" panose="020B0604020202020204" pitchFamily="34" charset="0"/>
              <a:buChar char="•"/>
            </a:pPr>
            <a:r>
              <a:rPr lang="nb-NO"/>
              <a:t>Få push-varsel når det kommer melding</a:t>
            </a:r>
          </a:p>
          <a:p>
            <a:pPr marL="204986" indent="-204986">
              <a:lnSpc>
                <a:spcPct val="107000"/>
              </a:lnSpc>
              <a:spcAft>
                <a:spcPts val="574"/>
              </a:spcAft>
              <a:buFont typeface="Arial" panose="020B0604020202020204" pitchFamily="34" charset="0"/>
              <a:buChar char="•"/>
            </a:pPr>
            <a:r>
              <a:rPr lang="nb-NO"/>
              <a:t>Logge på med firesifret kode</a:t>
            </a:r>
          </a:p>
          <a:p>
            <a:pPr marL="204986" indent="-204986">
              <a:lnSpc>
                <a:spcPct val="107000"/>
              </a:lnSpc>
              <a:spcAft>
                <a:spcPts val="574"/>
              </a:spcAft>
              <a:buFont typeface="Arial" panose="020B0604020202020204" pitchFamily="34" charset="0"/>
              <a:buChar char="•"/>
            </a:pPr>
            <a:r>
              <a:rPr lang="nb-NO"/>
              <a:t>Sende melding til barnets kontaktlærer/faglærer eller andre ansatte på skolen</a:t>
            </a:r>
          </a:p>
          <a:p>
            <a:pPr marL="204986" indent="-204986">
              <a:lnSpc>
                <a:spcPct val="107000"/>
              </a:lnSpc>
              <a:spcAft>
                <a:spcPts val="574"/>
              </a:spcAft>
              <a:buFont typeface="Arial" panose="020B0604020202020204" pitchFamily="34" charset="0"/>
              <a:buChar char="•"/>
            </a:pPr>
            <a:r>
              <a:rPr lang="nb-NO"/>
              <a:t>Svare på meldinger du har fått fra skolen</a:t>
            </a:r>
          </a:p>
          <a:p>
            <a:pPr marL="204986" indent="-204986">
              <a:lnSpc>
                <a:spcPct val="107000"/>
              </a:lnSpc>
              <a:spcAft>
                <a:spcPts val="574"/>
              </a:spcAft>
              <a:buFont typeface="Arial" panose="020B0604020202020204" pitchFamily="34" charset="0"/>
              <a:buChar char="•"/>
            </a:pPr>
            <a:r>
              <a:rPr lang="nb-NO"/>
              <a:t>Enkelt se hvilke meldinger som gjelder hvilket barn</a:t>
            </a:r>
          </a:p>
          <a:p>
            <a:pPr marL="204986" indent="-204986">
              <a:lnSpc>
                <a:spcPct val="107000"/>
              </a:lnSpc>
              <a:spcAft>
                <a:spcPts val="574"/>
              </a:spcAft>
              <a:buFont typeface="Arial" panose="020B0604020202020204" pitchFamily="34" charset="0"/>
              <a:buChar char="•"/>
            </a:pPr>
            <a:r>
              <a:rPr lang="nb-NO"/>
              <a:t>Få samlet oversikt over sendte og mottatte meldinger</a:t>
            </a:r>
          </a:p>
          <a:p>
            <a:pPr marL="204986" indent="-204986">
              <a:lnSpc>
                <a:spcPct val="107000"/>
              </a:lnSpc>
              <a:spcAft>
                <a:spcPts val="574"/>
              </a:spcAft>
              <a:buFont typeface="Arial" panose="020B0604020202020204" pitchFamily="34" charset="0"/>
              <a:buChar char="•"/>
            </a:pPr>
            <a:endParaRPr lang="nb-NO"/>
          </a:p>
          <a:p>
            <a:pPr marL="0" indent="0">
              <a:lnSpc>
                <a:spcPct val="107000"/>
              </a:lnSpc>
              <a:spcAft>
                <a:spcPts val="574"/>
              </a:spcAft>
              <a:buNone/>
            </a:pPr>
            <a:endParaRPr lang="nb-NO"/>
          </a:p>
          <a:p>
            <a:endParaRPr lang="nb-NO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051870" y="1322766"/>
            <a:ext cx="8420101" cy="520026"/>
          </a:xfrm>
        </p:spPr>
        <p:txBody>
          <a:bodyPr/>
          <a:lstStyle/>
          <a:p>
            <a:r>
              <a:rPr lang="nb-NO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 </a:t>
            </a:r>
            <a:r>
              <a:rPr lang="nb-NO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appen</a:t>
            </a:r>
            <a:r>
              <a:rPr lang="nb-NO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kan du: </a:t>
            </a:r>
            <a:br>
              <a:rPr lang="nb-NO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/>
          </a:p>
        </p:txBody>
      </p:sp>
      <p:pic>
        <p:nvPicPr>
          <p:cNvPr id="4" name="Bilde 10">
            <a:extLst>
              <a:ext uri="{FF2B5EF4-FFF2-40B4-BE49-F238E27FC236}">
                <a16:creationId xmlns:a16="http://schemas.microsoft.com/office/drawing/2014/main" id="{3B195952-33C9-41CE-BC82-EFD75A24A2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036" y="1250237"/>
            <a:ext cx="2032672" cy="3615448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6" name="TekstSylinder 5"/>
          <p:cNvSpPr txBox="1"/>
          <p:nvPr/>
        </p:nvSpPr>
        <p:spPr>
          <a:xfrm rot="20399638">
            <a:off x="5299864" y="3741066"/>
            <a:ext cx="1014113" cy="425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167">
                <a:solidFill>
                  <a:srgbClr val="C00000"/>
                </a:solidFill>
              </a:rPr>
              <a:t>Ny!</a:t>
            </a:r>
          </a:p>
        </p:txBody>
      </p:sp>
      <p:sp>
        <p:nvSpPr>
          <p:cNvPr id="7" name="TekstSylinder 6"/>
          <p:cNvSpPr txBox="1"/>
          <p:nvPr/>
        </p:nvSpPr>
        <p:spPr>
          <a:xfrm rot="20523245">
            <a:off x="4168821" y="3361564"/>
            <a:ext cx="1014113" cy="425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167">
                <a:solidFill>
                  <a:srgbClr val="C00000"/>
                </a:solidFill>
              </a:rPr>
              <a:t>Ny!</a:t>
            </a:r>
          </a:p>
        </p:txBody>
      </p:sp>
    </p:spTree>
    <p:extLst>
      <p:ext uri="{BB962C8B-B14F-4D97-AF65-F5344CB8AC3E}">
        <p14:creationId xmlns:p14="http://schemas.microsoft.com/office/powerpoint/2010/main" val="72061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Ude_admin">
  <a:themeElements>
    <a:clrScheme name="Ude_admi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Ude_adm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de_admi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de_admi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de_admi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de_admi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de_admi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de_admi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de_admi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8064</TotalTime>
  <Words>910</Words>
  <Application>Microsoft Macintosh PowerPoint</Application>
  <PresentationFormat>A4 (210 x 297 mm)</PresentationFormat>
  <Paragraphs>237</Paragraphs>
  <Slides>27</Slides>
  <Notes>10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27</vt:i4>
      </vt:variant>
    </vt:vector>
  </HeadingPairs>
  <TitlesOfParts>
    <vt:vector size="33" baseType="lpstr">
      <vt:lpstr>Arial</vt:lpstr>
      <vt:lpstr>Calibri</vt:lpstr>
      <vt:lpstr>Times</vt:lpstr>
      <vt:lpstr>Times New Roman</vt:lpstr>
      <vt:lpstr>Ude_admin</vt:lpstr>
      <vt:lpstr>Office-tema</vt:lpstr>
      <vt:lpstr>Velkommen til foreldremøte</vt:lpstr>
      <vt:lpstr>PowerPoint-presentasjon</vt:lpstr>
      <vt:lpstr>PowerPoint-presentasjon</vt:lpstr>
      <vt:lpstr>Årvoll skoles standarder og forventninger</vt:lpstr>
      <vt:lpstr>Skolens satsing på lærerik læringsteknologi – iPad 1:1</vt:lpstr>
      <vt:lpstr>PowerPoint-presentasjon</vt:lpstr>
      <vt:lpstr>Osloskolen lanserer Skolemelding</vt:lpstr>
      <vt:lpstr>PowerPoint-presentasjon</vt:lpstr>
      <vt:lpstr>Med appen kan du:  </vt:lpstr>
      <vt:lpstr>Større valgfrihet for foresatte</vt:lpstr>
      <vt:lpstr>Slik laster du ned appen  </vt:lpstr>
      <vt:lpstr>Slik logger du deg på </vt:lpstr>
      <vt:lpstr>Slik melder du fravær for ditt barn </vt:lpstr>
      <vt:lpstr>Foreldrerådet </vt:lpstr>
      <vt:lpstr>Valg av klassekontakt og FAU representant</vt:lpstr>
      <vt:lpstr>PowerPoint-presentasjon</vt:lpstr>
      <vt:lpstr>Skolen trenger dere! Skolen ønsker å samarbeide! Til elevenes beste!</vt:lpstr>
      <vt:lpstr>PowerPoint-presentasjon</vt:lpstr>
      <vt:lpstr>PowerPoint-presentasjon</vt:lpstr>
      <vt:lpstr>Vi styrker 10. trinn!</vt:lpstr>
      <vt:lpstr>Tilstedeværelse  Motivasjon - Mestring -  Læring</vt:lpstr>
      <vt:lpstr>Viktige datoer</vt:lpstr>
      <vt:lpstr>Eksamen vår 2019</vt:lpstr>
      <vt:lpstr>Natteravning – informasjon av Torunn Silva</vt:lpstr>
      <vt:lpstr>PowerPoint-presentasjon</vt:lpstr>
      <vt:lpstr>PowerPoint-presentasjon</vt:lpstr>
      <vt:lpstr>PowerPoint-presentasjon</vt:lpstr>
    </vt:vector>
  </TitlesOfParts>
  <Company>Utdanningsetaten i Oslo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Lokale forhandlinger 2008</dc:title>
  <dc:creator>heerikse</dc:creator>
  <cp:lastModifiedBy>Microsoft Office-bruker</cp:lastModifiedBy>
  <cp:revision>649</cp:revision>
  <cp:lastPrinted>2018-08-22T10:52:57Z</cp:lastPrinted>
  <dcterms:created xsi:type="dcterms:W3CDTF">2008-08-21T08:09:55Z</dcterms:created>
  <dcterms:modified xsi:type="dcterms:W3CDTF">2018-08-28T07:36:09Z</dcterms:modified>
</cp:coreProperties>
</file>